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31"/>
  </p:notesMasterIdLst>
  <p:sldIdLst>
    <p:sldId id="257" r:id="rId2"/>
    <p:sldId id="258" r:id="rId3"/>
    <p:sldId id="261" r:id="rId4"/>
    <p:sldId id="262" r:id="rId5"/>
    <p:sldId id="260" r:id="rId6"/>
    <p:sldId id="259" r:id="rId7"/>
    <p:sldId id="263" r:id="rId8"/>
    <p:sldId id="264" r:id="rId9"/>
    <p:sldId id="265" r:id="rId10"/>
    <p:sldId id="266" r:id="rId11"/>
    <p:sldId id="269" r:id="rId12"/>
    <p:sldId id="270" r:id="rId13"/>
    <p:sldId id="271" r:id="rId14"/>
    <p:sldId id="272" r:id="rId15"/>
    <p:sldId id="273" r:id="rId16"/>
    <p:sldId id="330" r:id="rId17"/>
    <p:sldId id="332" r:id="rId18"/>
    <p:sldId id="331" r:id="rId19"/>
    <p:sldId id="333" r:id="rId20"/>
    <p:sldId id="334" r:id="rId21"/>
    <p:sldId id="335" r:id="rId22"/>
    <p:sldId id="336" r:id="rId23"/>
    <p:sldId id="337" r:id="rId24"/>
    <p:sldId id="339" r:id="rId25"/>
    <p:sldId id="340" r:id="rId26"/>
    <p:sldId id="342" r:id="rId27"/>
    <p:sldId id="341" r:id="rId28"/>
    <p:sldId id="267" r:id="rId29"/>
    <p:sldId id="268"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59" autoAdjust="0"/>
    <p:restoredTop sz="76608" autoAdjust="0"/>
  </p:normalViewPr>
  <p:slideViewPr>
    <p:cSldViewPr snapToGrid="0">
      <p:cViewPr varScale="1">
        <p:scale>
          <a:sx n="88" d="100"/>
          <a:sy n="88" d="100"/>
        </p:scale>
        <p:origin x="143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Trend</a:t>
            </a:r>
            <a:r>
              <a:rPr lang="en-US" baseline="0" dirty="0"/>
              <a:t> prediction accuracy</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Radnom</c:v>
                </c:pt>
              </c:strCache>
            </c:strRef>
          </c:tx>
          <c:spPr>
            <a:ln w="28575" cap="rnd">
              <a:solidFill>
                <a:schemeClr val="accent1"/>
              </a:solidFill>
              <a:round/>
            </a:ln>
            <a:effectLst/>
          </c:spPr>
          <c:marker>
            <c:symbol val="none"/>
          </c:marker>
          <c:cat>
            <c:numRef>
              <c:f>Sheet1!$A$2:$A$6</c:f>
              <c:numCache>
                <c:formatCode>General</c:formatCode>
                <c:ptCount val="5"/>
                <c:pt idx="0">
                  <c:v>5</c:v>
                </c:pt>
                <c:pt idx="1">
                  <c:v>10</c:v>
                </c:pt>
                <c:pt idx="2">
                  <c:v>50</c:v>
                </c:pt>
                <c:pt idx="3">
                  <c:v>500</c:v>
                </c:pt>
                <c:pt idx="4">
                  <c:v>1700</c:v>
                </c:pt>
              </c:numCache>
            </c:numRef>
          </c:cat>
          <c:val>
            <c:numRef>
              <c:f>Sheet1!$B$2:$B$6</c:f>
              <c:numCache>
                <c:formatCode>General</c:formatCode>
                <c:ptCount val="5"/>
                <c:pt idx="0">
                  <c:v>0.09</c:v>
                </c:pt>
                <c:pt idx="1">
                  <c:v>0.19</c:v>
                </c:pt>
                <c:pt idx="2">
                  <c:v>0.19</c:v>
                </c:pt>
                <c:pt idx="3">
                  <c:v>0.19</c:v>
                </c:pt>
                <c:pt idx="4">
                  <c:v>0.2</c:v>
                </c:pt>
              </c:numCache>
            </c:numRef>
          </c:val>
          <c:smooth val="0"/>
          <c:extLst>
            <c:ext xmlns:c16="http://schemas.microsoft.com/office/drawing/2014/chart" uri="{C3380CC4-5D6E-409C-BE32-E72D297353CC}">
              <c16:uniqueId val="{00000000-EF09-4E81-8A15-8BA6A3D0D912}"/>
            </c:ext>
          </c:extLst>
        </c:ser>
        <c:ser>
          <c:idx val="1"/>
          <c:order val="1"/>
          <c:tx>
            <c:strRef>
              <c:f>Sheet1!$C$1</c:f>
              <c:strCache>
                <c:ptCount val="1"/>
                <c:pt idx="0">
                  <c:v>PatternMatching</c:v>
                </c:pt>
              </c:strCache>
            </c:strRef>
          </c:tx>
          <c:spPr>
            <a:ln w="28575" cap="rnd">
              <a:solidFill>
                <a:schemeClr val="accent2"/>
              </a:solidFill>
              <a:round/>
            </a:ln>
            <a:effectLst/>
          </c:spPr>
          <c:marker>
            <c:symbol val="none"/>
          </c:marker>
          <c:cat>
            <c:numRef>
              <c:f>Sheet1!$A$2:$A$6</c:f>
              <c:numCache>
                <c:formatCode>General</c:formatCode>
                <c:ptCount val="5"/>
                <c:pt idx="0">
                  <c:v>5</c:v>
                </c:pt>
                <c:pt idx="1">
                  <c:v>10</c:v>
                </c:pt>
                <c:pt idx="2">
                  <c:v>50</c:v>
                </c:pt>
                <c:pt idx="3">
                  <c:v>500</c:v>
                </c:pt>
                <c:pt idx="4">
                  <c:v>1700</c:v>
                </c:pt>
              </c:numCache>
            </c:numRef>
          </c:cat>
          <c:val>
            <c:numRef>
              <c:f>Sheet1!$C$2:$C$6</c:f>
              <c:numCache>
                <c:formatCode>General</c:formatCode>
                <c:ptCount val="5"/>
                <c:pt idx="0">
                  <c:v>0.13</c:v>
                </c:pt>
                <c:pt idx="1">
                  <c:v>0.31</c:v>
                </c:pt>
                <c:pt idx="2">
                  <c:v>0.3</c:v>
                </c:pt>
                <c:pt idx="3">
                  <c:v>0.32</c:v>
                </c:pt>
                <c:pt idx="4">
                  <c:v>0.33</c:v>
                </c:pt>
              </c:numCache>
            </c:numRef>
          </c:val>
          <c:smooth val="0"/>
          <c:extLst>
            <c:ext xmlns:c16="http://schemas.microsoft.com/office/drawing/2014/chart" uri="{C3380CC4-5D6E-409C-BE32-E72D297353CC}">
              <c16:uniqueId val="{00000001-EF09-4E81-8A15-8BA6A3D0D912}"/>
            </c:ext>
          </c:extLst>
        </c:ser>
        <c:ser>
          <c:idx val="2"/>
          <c:order val="2"/>
          <c:tx>
            <c:strRef>
              <c:f>Sheet1!$D$1</c:f>
              <c:strCache>
                <c:ptCount val="1"/>
                <c:pt idx="0">
                  <c:v>MaxStock matching</c:v>
                </c:pt>
              </c:strCache>
            </c:strRef>
          </c:tx>
          <c:spPr>
            <a:ln w="28575" cap="rnd">
              <a:solidFill>
                <a:schemeClr val="accent3"/>
              </a:solidFill>
              <a:round/>
            </a:ln>
            <a:effectLst/>
          </c:spPr>
          <c:marker>
            <c:symbol val="none"/>
          </c:marker>
          <c:cat>
            <c:numRef>
              <c:f>Sheet1!$A$2:$A$6</c:f>
              <c:numCache>
                <c:formatCode>General</c:formatCode>
                <c:ptCount val="5"/>
                <c:pt idx="0">
                  <c:v>5</c:v>
                </c:pt>
                <c:pt idx="1">
                  <c:v>10</c:v>
                </c:pt>
                <c:pt idx="2">
                  <c:v>50</c:v>
                </c:pt>
                <c:pt idx="3">
                  <c:v>500</c:v>
                </c:pt>
                <c:pt idx="4">
                  <c:v>1700</c:v>
                </c:pt>
              </c:numCache>
            </c:numRef>
          </c:cat>
          <c:val>
            <c:numRef>
              <c:f>Sheet1!$D$2:$D$6</c:f>
              <c:numCache>
                <c:formatCode>General</c:formatCode>
                <c:ptCount val="5"/>
                <c:pt idx="0">
                  <c:v>0.46</c:v>
                </c:pt>
                <c:pt idx="1">
                  <c:v>0.5</c:v>
                </c:pt>
                <c:pt idx="2">
                  <c:v>0.6</c:v>
                </c:pt>
                <c:pt idx="3">
                  <c:v>0.7</c:v>
                </c:pt>
                <c:pt idx="4">
                  <c:v>0.8</c:v>
                </c:pt>
              </c:numCache>
            </c:numRef>
          </c:val>
          <c:smooth val="0"/>
          <c:extLst>
            <c:ext xmlns:c16="http://schemas.microsoft.com/office/drawing/2014/chart" uri="{C3380CC4-5D6E-409C-BE32-E72D297353CC}">
              <c16:uniqueId val="{00000004-EF09-4E81-8A15-8BA6A3D0D912}"/>
            </c:ext>
          </c:extLst>
        </c:ser>
        <c:dLbls>
          <c:showLegendKey val="0"/>
          <c:showVal val="0"/>
          <c:showCatName val="0"/>
          <c:showSerName val="0"/>
          <c:showPercent val="0"/>
          <c:showBubbleSize val="0"/>
        </c:dLbls>
        <c:smooth val="0"/>
        <c:axId val="751979551"/>
        <c:axId val="760579359"/>
      </c:lineChart>
      <c:catAx>
        <c:axId val="75197955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60579359"/>
        <c:crosses val="autoZero"/>
        <c:auto val="1"/>
        <c:lblAlgn val="ctr"/>
        <c:lblOffset val="100"/>
        <c:noMultiLvlLbl val="0"/>
      </c:catAx>
      <c:valAx>
        <c:axId val="76057935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5197955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Trend</a:t>
            </a:r>
            <a:r>
              <a:rPr lang="en-US" baseline="0" dirty="0"/>
              <a:t> prediction accuracy</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Radnom</c:v>
                </c:pt>
              </c:strCache>
            </c:strRef>
          </c:tx>
          <c:spPr>
            <a:ln w="28575" cap="rnd">
              <a:solidFill>
                <a:schemeClr val="accent1"/>
              </a:solidFill>
              <a:round/>
            </a:ln>
            <a:effectLst/>
          </c:spPr>
          <c:marker>
            <c:symbol val="none"/>
          </c:marker>
          <c:cat>
            <c:numRef>
              <c:f>Sheet1!$A$2:$A$6</c:f>
              <c:numCache>
                <c:formatCode>General</c:formatCode>
                <c:ptCount val="5"/>
                <c:pt idx="0">
                  <c:v>5</c:v>
                </c:pt>
                <c:pt idx="1">
                  <c:v>10</c:v>
                </c:pt>
                <c:pt idx="2">
                  <c:v>50</c:v>
                </c:pt>
                <c:pt idx="3">
                  <c:v>500</c:v>
                </c:pt>
                <c:pt idx="4">
                  <c:v>1700</c:v>
                </c:pt>
              </c:numCache>
            </c:numRef>
          </c:cat>
          <c:val>
            <c:numRef>
              <c:f>Sheet1!$B$2:$B$6</c:f>
              <c:numCache>
                <c:formatCode>General</c:formatCode>
                <c:ptCount val="5"/>
                <c:pt idx="0">
                  <c:v>0.3</c:v>
                </c:pt>
                <c:pt idx="1">
                  <c:v>0.3</c:v>
                </c:pt>
                <c:pt idx="2">
                  <c:v>0.5</c:v>
                </c:pt>
                <c:pt idx="3">
                  <c:v>0.6</c:v>
                </c:pt>
                <c:pt idx="4">
                  <c:v>0.6</c:v>
                </c:pt>
              </c:numCache>
            </c:numRef>
          </c:val>
          <c:smooth val="0"/>
          <c:extLst>
            <c:ext xmlns:c16="http://schemas.microsoft.com/office/drawing/2014/chart" uri="{C3380CC4-5D6E-409C-BE32-E72D297353CC}">
              <c16:uniqueId val="{00000000-EF09-4E81-8A15-8BA6A3D0D912}"/>
            </c:ext>
          </c:extLst>
        </c:ser>
        <c:ser>
          <c:idx val="1"/>
          <c:order val="1"/>
          <c:tx>
            <c:strRef>
              <c:f>Sheet1!$C$1</c:f>
              <c:strCache>
                <c:ptCount val="1"/>
                <c:pt idx="0">
                  <c:v>PatternMatching</c:v>
                </c:pt>
              </c:strCache>
            </c:strRef>
          </c:tx>
          <c:spPr>
            <a:ln w="28575" cap="rnd">
              <a:solidFill>
                <a:schemeClr val="accent2"/>
              </a:solidFill>
              <a:round/>
            </a:ln>
            <a:effectLst/>
          </c:spPr>
          <c:marker>
            <c:symbol val="none"/>
          </c:marker>
          <c:cat>
            <c:numRef>
              <c:f>Sheet1!$A$2:$A$6</c:f>
              <c:numCache>
                <c:formatCode>General</c:formatCode>
                <c:ptCount val="5"/>
                <c:pt idx="0">
                  <c:v>5</c:v>
                </c:pt>
                <c:pt idx="1">
                  <c:v>10</c:v>
                </c:pt>
                <c:pt idx="2">
                  <c:v>50</c:v>
                </c:pt>
                <c:pt idx="3">
                  <c:v>500</c:v>
                </c:pt>
                <c:pt idx="4">
                  <c:v>1700</c:v>
                </c:pt>
              </c:numCache>
            </c:numRef>
          </c:cat>
          <c:val>
            <c:numRef>
              <c:f>Sheet1!$C$2:$C$6</c:f>
              <c:numCache>
                <c:formatCode>General</c:formatCode>
                <c:ptCount val="5"/>
                <c:pt idx="0">
                  <c:v>0.37</c:v>
                </c:pt>
                <c:pt idx="1">
                  <c:v>0.38</c:v>
                </c:pt>
                <c:pt idx="2">
                  <c:v>0.73</c:v>
                </c:pt>
                <c:pt idx="3">
                  <c:v>0.74</c:v>
                </c:pt>
                <c:pt idx="4">
                  <c:v>0.76</c:v>
                </c:pt>
              </c:numCache>
            </c:numRef>
          </c:val>
          <c:smooth val="0"/>
          <c:extLst>
            <c:ext xmlns:c16="http://schemas.microsoft.com/office/drawing/2014/chart" uri="{C3380CC4-5D6E-409C-BE32-E72D297353CC}">
              <c16:uniqueId val="{00000001-EF09-4E81-8A15-8BA6A3D0D912}"/>
            </c:ext>
          </c:extLst>
        </c:ser>
        <c:ser>
          <c:idx val="2"/>
          <c:order val="2"/>
          <c:tx>
            <c:strRef>
              <c:f>Sheet1!$D$1</c:f>
              <c:strCache>
                <c:ptCount val="1"/>
                <c:pt idx="0">
                  <c:v>MaxStock matching</c:v>
                </c:pt>
              </c:strCache>
            </c:strRef>
          </c:tx>
          <c:spPr>
            <a:ln w="28575" cap="rnd">
              <a:solidFill>
                <a:schemeClr val="accent3"/>
              </a:solidFill>
              <a:round/>
            </a:ln>
            <a:effectLst/>
          </c:spPr>
          <c:marker>
            <c:symbol val="none"/>
          </c:marker>
          <c:cat>
            <c:numRef>
              <c:f>Sheet1!$A$2:$A$6</c:f>
              <c:numCache>
                <c:formatCode>General</c:formatCode>
                <c:ptCount val="5"/>
                <c:pt idx="0">
                  <c:v>5</c:v>
                </c:pt>
                <c:pt idx="1">
                  <c:v>10</c:v>
                </c:pt>
                <c:pt idx="2">
                  <c:v>50</c:v>
                </c:pt>
                <c:pt idx="3">
                  <c:v>500</c:v>
                </c:pt>
                <c:pt idx="4">
                  <c:v>1700</c:v>
                </c:pt>
              </c:numCache>
            </c:numRef>
          </c:cat>
          <c:val>
            <c:numRef>
              <c:f>Sheet1!$D$2:$D$6</c:f>
              <c:numCache>
                <c:formatCode>General</c:formatCode>
                <c:ptCount val="5"/>
                <c:pt idx="0">
                  <c:v>0.46</c:v>
                </c:pt>
                <c:pt idx="1">
                  <c:v>0.5</c:v>
                </c:pt>
                <c:pt idx="2">
                  <c:v>0.9</c:v>
                </c:pt>
                <c:pt idx="3">
                  <c:v>1</c:v>
                </c:pt>
                <c:pt idx="4">
                  <c:v>1</c:v>
                </c:pt>
              </c:numCache>
            </c:numRef>
          </c:val>
          <c:smooth val="0"/>
          <c:extLst>
            <c:ext xmlns:c16="http://schemas.microsoft.com/office/drawing/2014/chart" uri="{C3380CC4-5D6E-409C-BE32-E72D297353CC}">
              <c16:uniqueId val="{00000004-EF09-4E81-8A15-8BA6A3D0D912}"/>
            </c:ext>
          </c:extLst>
        </c:ser>
        <c:dLbls>
          <c:showLegendKey val="0"/>
          <c:showVal val="0"/>
          <c:showCatName val="0"/>
          <c:showSerName val="0"/>
          <c:showPercent val="0"/>
          <c:showBubbleSize val="0"/>
        </c:dLbls>
        <c:smooth val="0"/>
        <c:axId val="751979551"/>
        <c:axId val="760579359"/>
      </c:lineChart>
      <c:catAx>
        <c:axId val="75197955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60579359"/>
        <c:crosses val="autoZero"/>
        <c:auto val="1"/>
        <c:lblAlgn val="ctr"/>
        <c:lblOffset val="100"/>
        <c:noMultiLvlLbl val="0"/>
      </c:catAx>
      <c:valAx>
        <c:axId val="76057935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5197955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3.jpeg>
</file>

<file path=ppt/media/image4.png>
</file>

<file path=ppt/media/image5.jpeg>
</file>

<file path=ppt/media/image6.jpe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FADE6A-C353-4E24-9A6E-3EC83597B34A}" type="datetimeFigureOut">
              <a:rPr lang="en-US" smtClean="0"/>
              <a:t>1/17/2022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9A5C74-1690-4E30-9A5D-986C17B1D928}" type="slidenum">
              <a:rPr lang="en-US" smtClean="0"/>
              <a:t>‹#›</a:t>
            </a:fld>
            <a:endParaRPr lang="en-US"/>
          </a:p>
        </p:txBody>
      </p:sp>
    </p:spTree>
    <p:extLst>
      <p:ext uri="{BB962C8B-B14F-4D97-AF65-F5344CB8AC3E}">
        <p14:creationId xmlns:p14="http://schemas.microsoft.com/office/powerpoint/2010/main" val="42811314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Myself, Ligia, and Daniela, are here to present to you today our application on stock market prediction.</a:t>
            </a:r>
          </a:p>
          <a:p>
            <a:endParaRPr lang="en-US" dirty="0"/>
          </a:p>
        </p:txBody>
      </p:sp>
      <p:sp>
        <p:nvSpPr>
          <p:cNvPr id="4" name="Slide Number Placeholder 3"/>
          <p:cNvSpPr>
            <a:spLocks noGrp="1"/>
          </p:cNvSpPr>
          <p:nvPr>
            <p:ph type="sldNum" sz="quarter" idx="5"/>
          </p:nvPr>
        </p:nvSpPr>
        <p:spPr/>
        <p:txBody>
          <a:bodyPr/>
          <a:lstStyle/>
          <a:p>
            <a:fld id="{C09A5C74-1690-4E30-9A5D-986C17B1D928}" type="slidenum">
              <a:rPr lang="en-US" smtClean="0"/>
              <a:t>1</a:t>
            </a:fld>
            <a:endParaRPr lang="en-US"/>
          </a:p>
        </p:txBody>
      </p:sp>
    </p:spTree>
    <p:extLst>
      <p:ext uri="{BB962C8B-B14F-4D97-AF65-F5344CB8AC3E}">
        <p14:creationId xmlns:p14="http://schemas.microsoft.com/office/powerpoint/2010/main" val="3075967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OTHER SIDE.</a:t>
            </a:r>
          </a:p>
          <a:p>
            <a:r>
              <a:rPr lang="en-US" dirty="0"/>
              <a:t>The are multiple calls that are strongly related to the repository component. All implemented using flask</a:t>
            </a:r>
          </a:p>
          <a:p>
            <a:r>
              <a:rPr lang="en-US" dirty="0"/>
              <a:t>You can see here all the commands needed for keeping the data updated, managing the watchlist, searching for stocks by name/industry/country/</a:t>
            </a:r>
            <a:r>
              <a:rPr lang="en-US" dirty="0" err="1"/>
              <a:t>etc</a:t>
            </a:r>
            <a:r>
              <a:rPr lang="en-US" dirty="0"/>
              <a:t>, and requesting details of the stocks.</a:t>
            </a:r>
          </a:p>
          <a:p>
            <a:r>
              <a:rPr lang="en-US" dirty="0"/>
              <a:t>The predictions are made concurrently by the server when needed and not upon request.</a:t>
            </a:r>
          </a:p>
        </p:txBody>
      </p:sp>
      <p:sp>
        <p:nvSpPr>
          <p:cNvPr id="4" name="Slide Number Placeholder 3"/>
          <p:cNvSpPr>
            <a:spLocks noGrp="1"/>
          </p:cNvSpPr>
          <p:nvPr>
            <p:ph type="sldNum" sz="quarter" idx="5"/>
          </p:nvPr>
        </p:nvSpPr>
        <p:spPr/>
        <p:txBody>
          <a:bodyPr/>
          <a:lstStyle/>
          <a:p>
            <a:fld id="{C09A5C74-1690-4E30-9A5D-986C17B1D928}" type="slidenum">
              <a:rPr lang="en-US" smtClean="0"/>
              <a:t>10</a:t>
            </a:fld>
            <a:endParaRPr lang="en-US"/>
          </a:p>
        </p:txBody>
      </p:sp>
    </p:spTree>
    <p:extLst>
      <p:ext uri="{BB962C8B-B14F-4D97-AF65-F5344CB8AC3E}">
        <p14:creationId xmlns:p14="http://schemas.microsoft.com/office/powerpoint/2010/main" val="23406209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algorithms use the data provided by another component called </a:t>
            </a:r>
            <a:r>
              <a:rPr lang="en-US" dirty="0" err="1"/>
              <a:t>DataGatherer</a:t>
            </a:r>
            <a:r>
              <a:rPr lang="en-US" dirty="0"/>
              <a:t>. </a:t>
            </a:r>
          </a:p>
          <a:p>
            <a:r>
              <a:rPr lang="en-US" dirty="0"/>
              <a:t>This component has previously queried data for hundreds of stocks on general details and price history for daily prices on over 30 years. </a:t>
            </a:r>
          </a:p>
          <a:p>
            <a:r>
              <a:rPr lang="en-US" dirty="0"/>
              <a:t>All from yahoo finance using a python library.  And saved under a .pickle format.</a:t>
            </a:r>
          </a:p>
          <a:p>
            <a:r>
              <a:rPr lang="en-US" dirty="0"/>
              <a:t>This data is then loaded, processed by the algorithms and the models are created. </a:t>
            </a:r>
          </a:p>
          <a:p>
            <a:r>
              <a:rPr lang="en-US" dirty="0"/>
              <a:t>All this happens one time only.</a:t>
            </a:r>
          </a:p>
          <a:p>
            <a:endParaRPr lang="en-US" dirty="0"/>
          </a:p>
        </p:txBody>
      </p:sp>
      <p:sp>
        <p:nvSpPr>
          <p:cNvPr id="4" name="Slide Number Placeholder 3"/>
          <p:cNvSpPr>
            <a:spLocks noGrp="1"/>
          </p:cNvSpPr>
          <p:nvPr>
            <p:ph type="sldNum" sz="quarter" idx="5"/>
          </p:nvPr>
        </p:nvSpPr>
        <p:spPr/>
        <p:txBody>
          <a:bodyPr/>
          <a:lstStyle/>
          <a:p>
            <a:fld id="{C09A5C74-1690-4E30-9A5D-986C17B1D928}" type="slidenum">
              <a:rPr lang="en-US" smtClean="0"/>
              <a:t>11</a:t>
            </a:fld>
            <a:endParaRPr lang="en-US"/>
          </a:p>
        </p:txBody>
      </p:sp>
    </p:spTree>
    <p:extLst>
      <p:ext uri="{BB962C8B-B14F-4D97-AF65-F5344CB8AC3E}">
        <p14:creationId xmlns:p14="http://schemas.microsoft.com/office/powerpoint/2010/main" val="33527315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For the first method we wanted to attempt to implement a state of the art learning algorithm</a:t>
            </a:r>
          </a:p>
          <a:p>
            <a:pPr rtl="0">
              <a:spcBef>
                <a:spcPts val="0"/>
              </a:spcBef>
              <a:spcAft>
                <a:spcPts val="0"/>
              </a:spcAft>
            </a:pPr>
            <a:r>
              <a:rPr lang="en-US" sz="1800" b="0" i="0" u="none" strike="noStrike" dirty="0">
                <a:solidFill>
                  <a:srgbClr val="000000"/>
                </a:solidFill>
                <a:effectLst/>
                <a:latin typeface="Arial" panose="020B0604020202020204" pitchFamily="34" charset="0"/>
              </a:rPr>
              <a:t>Traditional recurrent neural networks have a big problem with the vanishing gradient. Variations of RNNs, like GRU, address this issue with the help of memory cells. In our case, the cell is called intuitively a GRU cell. These networks can learn long term dependencies in data, so they are suitable for time series forecasting.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A GRU cell (as you can see the dissection image) contains 2 gates: the reset gate and the update gate. The reset gate is responsible for short term memory, while the update gate is responsible for long term memory. Using the reset gate, the model chooses which of the earlier steps information to discard. And then, with the update gate, it can update the current memory of the network and select the relevant inputs it needs to remember. </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C09A5C74-1690-4E30-9A5D-986C17B1D928}" type="slidenum">
              <a:rPr lang="en-US" smtClean="0"/>
              <a:t>12</a:t>
            </a:fld>
            <a:endParaRPr lang="en-US"/>
          </a:p>
        </p:txBody>
      </p:sp>
    </p:spTree>
    <p:extLst>
      <p:ext uri="{BB962C8B-B14F-4D97-AF65-F5344CB8AC3E}">
        <p14:creationId xmlns:p14="http://schemas.microsoft.com/office/powerpoint/2010/main" val="20580698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dirty="0"/>
              <a:t>There were multiple questions to be answered for the specificalities </a:t>
            </a:r>
          </a:p>
          <a:p>
            <a:pPr marL="457200" rtl="0" fontAlgn="base">
              <a:spcBef>
                <a:spcPts val="0"/>
              </a:spcBef>
              <a:spcAft>
                <a:spcPts val="0"/>
              </a:spcAft>
              <a:buFont typeface="Arial" panose="020B0604020202020204" pitchFamily="34" charset="0"/>
              <a:buChar char="•"/>
            </a:pPr>
            <a:r>
              <a:rPr lang="en-US" sz="1800" b="0" i="0" u="none" strike="noStrike" dirty="0">
                <a:solidFill>
                  <a:srgbClr val="FFFFFF"/>
                </a:solidFill>
                <a:effectLst/>
                <a:latin typeface="Lato" panose="020F0502020204030203" pitchFamily="34" charset="0"/>
              </a:rPr>
              <a:t>Do we need individual models for every stock or can we train a global model that learns valid patterns for all stocks?</a:t>
            </a:r>
          </a:p>
          <a:p>
            <a:pPr marL="457200" rtl="0" fontAlgn="base">
              <a:spcBef>
                <a:spcPts val="0"/>
              </a:spcBef>
              <a:spcAft>
                <a:spcPts val="0"/>
              </a:spcAft>
              <a:buFont typeface="Arial" panose="020B0604020202020204" pitchFamily="34" charset="0"/>
              <a:buChar char="•"/>
            </a:pPr>
            <a:r>
              <a:rPr lang="en-US" sz="1800" b="0" i="0" u="none" strike="noStrike" dirty="0">
                <a:solidFill>
                  <a:srgbClr val="FFFFFF"/>
                </a:solidFill>
                <a:effectLst/>
                <a:latin typeface="Lato" panose="020F0502020204030203" pitchFamily="34" charset="0"/>
              </a:rPr>
              <a:t>How does the network perform for multi-step prediction? </a:t>
            </a:r>
          </a:p>
          <a:p>
            <a:pPr marL="457200" rtl="0" fontAlgn="base">
              <a:spcBef>
                <a:spcPts val="0"/>
              </a:spcBef>
              <a:spcAft>
                <a:spcPts val="0"/>
              </a:spcAft>
              <a:buFont typeface="Arial" panose="020B0604020202020204" pitchFamily="34" charset="0"/>
              <a:buChar char="•"/>
            </a:pPr>
            <a:r>
              <a:rPr lang="en-US" sz="1800" b="0" i="0" u="none" strike="noStrike" dirty="0">
                <a:solidFill>
                  <a:srgbClr val="FFFFFF"/>
                </a:solidFill>
                <a:effectLst/>
                <a:latin typeface="Lato" panose="020F0502020204030203" pitchFamily="34" charset="0"/>
              </a:rPr>
              <a:t>What is the impact of the number of hidden units on the prediction performance?</a:t>
            </a:r>
          </a:p>
          <a:p>
            <a:pPr marL="457200" rtl="0" fontAlgn="base">
              <a:spcBef>
                <a:spcPts val="0"/>
              </a:spcBef>
              <a:spcAft>
                <a:spcPts val="1200"/>
              </a:spcAft>
              <a:buFont typeface="Arial" panose="020B0604020202020204" pitchFamily="34" charset="0"/>
              <a:buChar char="•"/>
            </a:pPr>
            <a:r>
              <a:rPr lang="en-US" sz="1800" b="0" i="0" u="none" strike="noStrike" dirty="0">
                <a:solidFill>
                  <a:srgbClr val="FFFFFF"/>
                </a:solidFill>
                <a:effectLst/>
                <a:latin typeface="Lato" panose="020F0502020204030203" pitchFamily="34" charset="0"/>
              </a:rPr>
              <a:t>Does a larger past window size result in better performance?</a:t>
            </a:r>
          </a:p>
          <a:p>
            <a:pPr rtl="0">
              <a:spcBef>
                <a:spcPts val="0"/>
              </a:spcBef>
              <a:spcAft>
                <a:spcPts val="0"/>
              </a:spcAft>
            </a:pPr>
            <a:r>
              <a:rPr lang="en-US" dirty="0"/>
              <a:t>~~~~</a:t>
            </a:r>
          </a:p>
          <a:p>
            <a:pPr rtl="0" fontAlgn="base">
              <a:spcBef>
                <a:spcPts val="0"/>
              </a:spcBef>
              <a:spcAft>
                <a:spcPts val="0"/>
              </a:spcAft>
              <a:buFont typeface="Arial" panose="020B0604020202020204" pitchFamily="34" charset="0"/>
              <a:buChar char="•"/>
            </a:pPr>
            <a:r>
              <a:rPr lang="en-US" sz="1800" b="0" i="0" u="none" strike="noStrike" dirty="0">
                <a:solidFill>
                  <a:srgbClr val="FFFFFF"/>
                </a:solidFill>
                <a:effectLst/>
                <a:latin typeface="Lato" panose="020F0502020204030203" pitchFamily="34" charset="0"/>
              </a:rPr>
              <a:t> inputs: mini-batch of sliding windows with daily close, open, high, low prices</a:t>
            </a:r>
          </a:p>
          <a:p>
            <a:pPr rtl="0" fontAlgn="base">
              <a:spcBef>
                <a:spcPts val="0"/>
              </a:spcBef>
              <a:spcAft>
                <a:spcPts val="0"/>
              </a:spcAft>
              <a:buFont typeface="Arial" panose="020B0604020202020204" pitchFamily="34" charset="0"/>
              <a:buChar char="•"/>
            </a:pPr>
            <a:r>
              <a:rPr lang="en-US" sz="1800" b="0" i="0" u="none" strike="noStrike" dirty="0">
                <a:solidFill>
                  <a:srgbClr val="FFFFFF"/>
                </a:solidFill>
                <a:effectLst/>
                <a:latin typeface="Lato" panose="020F0502020204030203" pitchFamily="34" charset="0"/>
              </a:rPr>
              <a:t>output: mini-batch of close  price predictions</a:t>
            </a:r>
          </a:p>
          <a:p>
            <a:pPr rtl="0" fontAlgn="base">
              <a:spcBef>
                <a:spcPts val="0"/>
              </a:spcBef>
              <a:spcAft>
                <a:spcPts val="0"/>
              </a:spcAft>
              <a:buFont typeface="Arial" panose="020B0604020202020204" pitchFamily="34" charset="0"/>
              <a:buChar char="•"/>
            </a:pPr>
            <a:r>
              <a:rPr lang="en-US" sz="1800" b="0" i="0" u="none" strike="noStrike" dirty="0">
                <a:solidFill>
                  <a:srgbClr val="FFFFFF"/>
                </a:solidFill>
                <a:effectLst/>
                <a:latin typeface="Lato" panose="020F0502020204030203" pitchFamily="34" charset="0"/>
              </a:rPr>
              <a:t>We train models for both individual stocks and 100 aggregated stocks</a:t>
            </a:r>
          </a:p>
          <a:p>
            <a:pPr rtl="0" fontAlgn="base">
              <a:spcBef>
                <a:spcPts val="0"/>
              </a:spcBef>
              <a:spcAft>
                <a:spcPts val="1200"/>
              </a:spcAft>
              <a:buFont typeface="Arial" panose="020B0604020202020204" pitchFamily="34" charset="0"/>
              <a:buChar char="•"/>
            </a:pPr>
            <a:r>
              <a:rPr lang="en-US" sz="1800" b="0" i="0" u="none" strike="noStrike" dirty="0">
                <a:solidFill>
                  <a:srgbClr val="FFFFFF"/>
                </a:solidFill>
                <a:effectLst/>
                <a:latin typeface="Lato" panose="020F0502020204030203" pitchFamily="34" charset="0"/>
              </a:rPr>
              <a:t>We vary the size of the past stock data  window, the size of the prediction, the number of hidden units</a:t>
            </a:r>
          </a:p>
          <a:p>
            <a:pPr rtl="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fld id="{C09A5C74-1690-4E30-9A5D-986C17B1D928}" type="slidenum">
              <a:rPr lang="en-US" smtClean="0"/>
              <a:t>13</a:t>
            </a:fld>
            <a:endParaRPr lang="en-US"/>
          </a:p>
        </p:txBody>
      </p:sp>
    </p:spTree>
    <p:extLst>
      <p:ext uri="{BB962C8B-B14F-4D97-AF65-F5344CB8AC3E}">
        <p14:creationId xmlns:p14="http://schemas.microsoft.com/office/powerpoint/2010/main" val="31202759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dirty="0"/>
              <a:t>We used multiple metrics to quantify this method and the results were decent but not too good.</a:t>
            </a:r>
          </a:p>
          <a:p>
            <a:pPr rtl="0">
              <a:spcBef>
                <a:spcPts val="0"/>
              </a:spcBef>
              <a:spcAft>
                <a:spcPts val="0"/>
              </a:spcAft>
            </a:pPr>
            <a:r>
              <a:rPr lang="en-US" dirty="0"/>
              <a:t>In the upper corner we have performance for each day prediction </a:t>
            </a:r>
            <a:r>
              <a:rPr lang="en-US" dirty="0" err="1"/>
              <a:t>iusing</a:t>
            </a:r>
            <a:r>
              <a:rPr lang="en-US" dirty="0"/>
              <a:t> relative error.</a:t>
            </a:r>
          </a:p>
          <a:p>
            <a:pPr rtl="0">
              <a:spcBef>
                <a:spcPts val="0"/>
              </a:spcBef>
              <a:spcAft>
                <a:spcPts val="0"/>
              </a:spcAft>
            </a:pPr>
            <a:r>
              <a:rPr lang="en-US" dirty="0"/>
              <a:t>An below we have the statistics for the ensembled learning </a:t>
            </a:r>
          </a:p>
        </p:txBody>
      </p:sp>
      <p:sp>
        <p:nvSpPr>
          <p:cNvPr id="4" name="Slide Number Placeholder 3"/>
          <p:cNvSpPr>
            <a:spLocks noGrp="1"/>
          </p:cNvSpPr>
          <p:nvPr>
            <p:ph type="sldNum" sz="quarter" idx="5"/>
          </p:nvPr>
        </p:nvSpPr>
        <p:spPr/>
        <p:txBody>
          <a:bodyPr/>
          <a:lstStyle/>
          <a:p>
            <a:fld id="{C09A5C74-1690-4E30-9A5D-986C17B1D928}" type="slidenum">
              <a:rPr lang="en-US" smtClean="0"/>
              <a:t>14</a:t>
            </a:fld>
            <a:endParaRPr lang="en-US"/>
          </a:p>
        </p:txBody>
      </p:sp>
    </p:spTree>
    <p:extLst>
      <p:ext uri="{BB962C8B-B14F-4D97-AF65-F5344CB8AC3E}">
        <p14:creationId xmlns:p14="http://schemas.microsoft.com/office/powerpoint/2010/main" val="6725829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dirty="0"/>
              <a:t>With the second method we went in a little different direction and improvise a little.</a:t>
            </a:r>
          </a:p>
        </p:txBody>
      </p:sp>
      <p:sp>
        <p:nvSpPr>
          <p:cNvPr id="4" name="Slide Number Placeholder 3"/>
          <p:cNvSpPr>
            <a:spLocks noGrp="1"/>
          </p:cNvSpPr>
          <p:nvPr>
            <p:ph type="sldNum" sz="quarter" idx="5"/>
          </p:nvPr>
        </p:nvSpPr>
        <p:spPr/>
        <p:txBody>
          <a:bodyPr/>
          <a:lstStyle/>
          <a:p>
            <a:fld id="{C09A5C74-1690-4E30-9A5D-986C17B1D928}" type="slidenum">
              <a:rPr lang="en-US" smtClean="0"/>
              <a:t>15</a:t>
            </a:fld>
            <a:endParaRPr lang="en-US"/>
          </a:p>
        </p:txBody>
      </p:sp>
    </p:spTree>
    <p:extLst>
      <p:ext uri="{BB962C8B-B14F-4D97-AF65-F5344CB8AC3E}">
        <p14:creationId xmlns:p14="http://schemas.microsoft.com/office/powerpoint/2010/main" val="31888150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going to explain the algorithm through an example.</a:t>
            </a:r>
          </a:p>
          <a:p>
            <a:r>
              <a:rPr lang="en-US" dirty="0"/>
              <a:t>It is the simplest way due to its stochastic nature</a:t>
            </a:r>
          </a:p>
        </p:txBody>
      </p:sp>
      <p:sp>
        <p:nvSpPr>
          <p:cNvPr id="4" name="Slide Number Placeholder 3"/>
          <p:cNvSpPr>
            <a:spLocks noGrp="1"/>
          </p:cNvSpPr>
          <p:nvPr>
            <p:ph type="sldNum" sz="quarter" idx="5"/>
          </p:nvPr>
        </p:nvSpPr>
        <p:spPr/>
        <p:txBody>
          <a:bodyPr/>
          <a:lstStyle/>
          <a:p>
            <a:fld id="{C09A5C74-1690-4E30-9A5D-986C17B1D928}" type="slidenum">
              <a:rPr lang="en-US" smtClean="0"/>
              <a:t>16</a:t>
            </a:fld>
            <a:endParaRPr lang="en-US"/>
          </a:p>
        </p:txBody>
      </p:sp>
    </p:spTree>
    <p:extLst>
      <p:ext uri="{BB962C8B-B14F-4D97-AF65-F5344CB8AC3E}">
        <p14:creationId xmlns:p14="http://schemas.microsoft.com/office/powerpoint/2010/main" val="37367885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must first identify the local minimum and maxima on the graph</a:t>
            </a:r>
          </a:p>
          <a:p>
            <a:r>
              <a:rPr lang="en-US" dirty="0"/>
              <a:t>In the video on the corner we can see how the smoothening operation help in detection less or more points of min or max</a:t>
            </a:r>
          </a:p>
        </p:txBody>
      </p:sp>
      <p:sp>
        <p:nvSpPr>
          <p:cNvPr id="4" name="Slide Number Placeholder 3"/>
          <p:cNvSpPr>
            <a:spLocks noGrp="1"/>
          </p:cNvSpPr>
          <p:nvPr>
            <p:ph type="sldNum" sz="quarter" idx="5"/>
          </p:nvPr>
        </p:nvSpPr>
        <p:spPr/>
        <p:txBody>
          <a:bodyPr/>
          <a:lstStyle/>
          <a:p>
            <a:fld id="{C09A5C74-1690-4E30-9A5D-986C17B1D928}" type="slidenum">
              <a:rPr lang="en-US" smtClean="0"/>
              <a:t>17</a:t>
            </a:fld>
            <a:endParaRPr lang="en-US"/>
          </a:p>
        </p:txBody>
      </p:sp>
    </p:spTree>
    <p:extLst>
      <p:ext uri="{BB962C8B-B14F-4D97-AF65-F5344CB8AC3E}">
        <p14:creationId xmlns:p14="http://schemas.microsoft.com/office/powerpoint/2010/main" val="38080544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we need to extract the price components based on those local mins and maxes.</a:t>
            </a:r>
          </a:p>
          <a:p>
            <a:r>
              <a:rPr lang="en-US" dirty="0"/>
              <a:t>In the graphics we can see how the smoothen factor affects again the trends and their length distribution</a:t>
            </a:r>
          </a:p>
        </p:txBody>
      </p:sp>
      <p:sp>
        <p:nvSpPr>
          <p:cNvPr id="4" name="Slide Number Placeholder 3"/>
          <p:cNvSpPr>
            <a:spLocks noGrp="1"/>
          </p:cNvSpPr>
          <p:nvPr>
            <p:ph type="sldNum" sz="quarter" idx="5"/>
          </p:nvPr>
        </p:nvSpPr>
        <p:spPr/>
        <p:txBody>
          <a:bodyPr/>
          <a:lstStyle/>
          <a:p>
            <a:fld id="{C09A5C74-1690-4E30-9A5D-986C17B1D928}" type="slidenum">
              <a:rPr lang="en-US" smtClean="0"/>
              <a:t>18</a:t>
            </a:fld>
            <a:endParaRPr lang="en-US"/>
          </a:p>
        </p:txBody>
      </p:sp>
    </p:spTree>
    <p:extLst>
      <p:ext uri="{BB962C8B-B14F-4D97-AF65-F5344CB8AC3E}">
        <p14:creationId xmlns:p14="http://schemas.microsoft.com/office/powerpoint/2010/main" val="24122087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have basic trend component but we want to extract more interesting information out of them</a:t>
            </a:r>
          </a:p>
        </p:txBody>
      </p:sp>
      <p:sp>
        <p:nvSpPr>
          <p:cNvPr id="4" name="Slide Number Placeholder 3"/>
          <p:cNvSpPr>
            <a:spLocks noGrp="1"/>
          </p:cNvSpPr>
          <p:nvPr>
            <p:ph type="sldNum" sz="quarter" idx="5"/>
          </p:nvPr>
        </p:nvSpPr>
        <p:spPr/>
        <p:txBody>
          <a:bodyPr/>
          <a:lstStyle/>
          <a:p>
            <a:fld id="{C09A5C74-1690-4E30-9A5D-986C17B1D928}" type="slidenum">
              <a:rPr lang="en-US" smtClean="0"/>
              <a:t>19</a:t>
            </a:fld>
            <a:endParaRPr lang="en-US"/>
          </a:p>
        </p:txBody>
      </p:sp>
    </p:spTree>
    <p:extLst>
      <p:ext uri="{BB962C8B-B14F-4D97-AF65-F5344CB8AC3E}">
        <p14:creationId xmlns:p14="http://schemas.microsoft.com/office/powerpoint/2010/main" val="1543464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would like to start with A quote from a really rich investor that I think really emphasize something important.</a:t>
            </a:r>
          </a:p>
          <a:p>
            <a:r>
              <a:rPr lang="en-US" dirty="0"/>
              <a:t>When you re trying to predict the stock market price you are actually trying to predict.. </a:t>
            </a:r>
          </a:p>
          <a:p>
            <a:r>
              <a:rPr lang="en-US" dirty="0"/>
              <a:t>Human behavior!! More exactly crowd behavior.</a:t>
            </a:r>
          </a:p>
          <a:p>
            <a:r>
              <a:rPr lang="en-US" dirty="0"/>
              <a:t>This is more cyclical and repetitive than most people believe. At least that s how psychological studies and social experiments put it. </a:t>
            </a:r>
          </a:p>
        </p:txBody>
      </p:sp>
      <p:sp>
        <p:nvSpPr>
          <p:cNvPr id="4" name="Slide Number Placeholder 3"/>
          <p:cNvSpPr>
            <a:spLocks noGrp="1"/>
          </p:cNvSpPr>
          <p:nvPr>
            <p:ph type="sldNum" sz="quarter" idx="5"/>
          </p:nvPr>
        </p:nvSpPr>
        <p:spPr/>
        <p:txBody>
          <a:bodyPr/>
          <a:lstStyle/>
          <a:p>
            <a:fld id="{C09A5C74-1690-4E30-9A5D-986C17B1D928}" type="slidenum">
              <a:rPr lang="en-US" smtClean="0"/>
              <a:t>2</a:t>
            </a:fld>
            <a:endParaRPr lang="en-US"/>
          </a:p>
        </p:txBody>
      </p:sp>
    </p:spTree>
    <p:extLst>
      <p:ext uri="{BB962C8B-B14F-4D97-AF65-F5344CB8AC3E}">
        <p14:creationId xmlns:p14="http://schemas.microsoft.com/office/powerpoint/2010/main" val="38219916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using the price and time changes, but also the variance skewness and kurtosis factors of the price data along that trend</a:t>
            </a:r>
          </a:p>
        </p:txBody>
      </p:sp>
      <p:sp>
        <p:nvSpPr>
          <p:cNvPr id="4" name="Slide Number Placeholder 3"/>
          <p:cNvSpPr>
            <a:spLocks noGrp="1"/>
          </p:cNvSpPr>
          <p:nvPr>
            <p:ph type="sldNum" sz="quarter" idx="5"/>
          </p:nvPr>
        </p:nvSpPr>
        <p:spPr/>
        <p:txBody>
          <a:bodyPr/>
          <a:lstStyle/>
          <a:p>
            <a:fld id="{C09A5C74-1690-4E30-9A5D-986C17B1D928}" type="slidenum">
              <a:rPr lang="en-US" smtClean="0"/>
              <a:t>20</a:t>
            </a:fld>
            <a:endParaRPr lang="en-US"/>
          </a:p>
        </p:txBody>
      </p:sp>
    </p:spTree>
    <p:extLst>
      <p:ext uri="{BB962C8B-B14F-4D97-AF65-F5344CB8AC3E}">
        <p14:creationId xmlns:p14="http://schemas.microsoft.com/office/powerpoint/2010/main" val="7829650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these extracted data we will cluster the prices with emphasis on the price using </a:t>
            </a:r>
            <a:r>
              <a:rPr lang="en-US" dirty="0" err="1"/>
              <a:t>Kmeans</a:t>
            </a:r>
            <a:r>
              <a:rPr lang="en-US" dirty="0"/>
              <a:t> with 5-10 or 15 clusters</a:t>
            </a:r>
          </a:p>
        </p:txBody>
      </p:sp>
      <p:sp>
        <p:nvSpPr>
          <p:cNvPr id="4" name="Slide Number Placeholder 3"/>
          <p:cNvSpPr>
            <a:spLocks noGrp="1"/>
          </p:cNvSpPr>
          <p:nvPr>
            <p:ph type="sldNum" sz="quarter" idx="5"/>
          </p:nvPr>
        </p:nvSpPr>
        <p:spPr/>
        <p:txBody>
          <a:bodyPr/>
          <a:lstStyle/>
          <a:p>
            <a:fld id="{C09A5C74-1690-4E30-9A5D-986C17B1D928}" type="slidenum">
              <a:rPr lang="en-US" smtClean="0"/>
              <a:t>21</a:t>
            </a:fld>
            <a:endParaRPr lang="en-US"/>
          </a:p>
        </p:txBody>
      </p:sp>
    </p:spTree>
    <p:extLst>
      <p:ext uri="{BB962C8B-B14F-4D97-AF65-F5344CB8AC3E}">
        <p14:creationId xmlns:p14="http://schemas.microsoft.com/office/powerpoint/2010/main" val="12055368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then go back to the price history and label all trends accordingly. We will try to find patterns here</a:t>
            </a:r>
          </a:p>
        </p:txBody>
      </p:sp>
      <p:sp>
        <p:nvSpPr>
          <p:cNvPr id="4" name="Slide Number Placeholder 3"/>
          <p:cNvSpPr>
            <a:spLocks noGrp="1"/>
          </p:cNvSpPr>
          <p:nvPr>
            <p:ph type="sldNum" sz="quarter" idx="5"/>
          </p:nvPr>
        </p:nvSpPr>
        <p:spPr/>
        <p:txBody>
          <a:bodyPr/>
          <a:lstStyle/>
          <a:p>
            <a:fld id="{C09A5C74-1690-4E30-9A5D-986C17B1D928}" type="slidenum">
              <a:rPr lang="en-US" smtClean="0"/>
              <a:t>22</a:t>
            </a:fld>
            <a:endParaRPr lang="en-US"/>
          </a:p>
        </p:txBody>
      </p:sp>
    </p:spTree>
    <p:extLst>
      <p:ext uri="{BB962C8B-B14F-4D97-AF65-F5344CB8AC3E}">
        <p14:creationId xmlns:p14="http://schemas.microsoft.com/office/powerpoint/2010/main" val="11079583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finding for each pattern the most frequent outcomes. </a:t>
            </a:r>
          </a:p>
        </p:txBody>
      </p:sp>
      <p:sp>
        <p:nvSpPr>
          <p:cNvPr id="4" name="Slide Number Placeholder 3"/>
          <p:cNvSpPr>
            <a:spLocks noGrp="1"/>
          </p:cNvSpPr>
          <p:nvPr>
            <p:ph type="sldNum" sz="quarter" idx="5"/>
          </p:nvPr>
        </p:nvSpPr>
        <p:spPr/>
        <p:txBody>
          <a:bodyPr/>
          <a:lstStyle/>
          <a:p>
            <a:fld id="{C09A5C74-1690-4E30-9A5D-986C17B1D928}" type="slidenum">
              <a:rPr lang="en-US" smtClean="0"/>
              <a:t>23</a:t>
            </a:fld>
            <a:endParaRPr lang="en-US"/>
          </a:p>
        </p:txBody>
      </p:sp>
    </p:spTree>
    <p:extLst>
      <p:ext uri="{BB962C8B-B14F-4D97-AF65-F5344CB8AC3E}">
        <p14:creationId xmlns:p14="http://schemas.microsoft.com/office/powerpoint/2010/main" val="22020143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Statistically it should be rather easy to extract a probable answer from a multitude of models.</a:t>
            </a:r>
          </a:p>
          <a:p>
            <a:endParaRPr lang="en-US" dirty="0"/>
          </a:p>
        </p:txBody>
      </p:sp>
      <p:sp>
        <p:nvSpPr>
          <p:cNvPr id="4" name="Slide Number Placeholder 3"/>
          <p:cNvSpPr>
            <a:spLocks noGrp="1"/>
          </p:cNvSpPr>
          <p:nvPr>
            <p:ph type="sldNum" sz="quarter" idx="5"/>
          </p:nvPr>
        </p:nvSpPr>
        <p:spPr/>
        <p:txBody>
          <a:bodyPr/>
          <a:lstStyle/>
          <a:p>
            <a:fld id="{C09A5C74-1690-4E30-9A5D-986C17B1D928}" type="slidenum">
              <a:rPr lang="en-US" smtClean="0"/>
              <a:t>24</a:t>
            </a:fld>
            <a:endParaRPr lang="en-US"/>
          </a:p>
        </p:txBody>
      </p:sp>
    </p:spTree>
    <p:extLst>
      <p:ext uri="{BB962C8B-B14F-4D97-AF65-F5344CB8AC3E}">
        <p14:creationId xmlns:p14="http://schemas.microsoft.com/office/powerpoint/2010/main" val="20672387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dirty="0"/>
              <a:t>Using a combined total of a few hundreds models with different parametrizations and accuracies we obtained and average model with relatively good results.</a:t>
            </a:r>
          </a:p>
          <a:p>
            <a:pPr rtl="0">
              <a:spcBef>
                <a:spcPts val="0"/>
              </a:spcBef>
              <a:spcAft>
                <a:spcPts val="0"/>
              </a:spcAft>
            </a:pPr>
            <a:r>
              <a:rPr lang="en-US" dirty="0"/>
              <a:t>It is almost twice as good as a random choice.</a:t>
            </a:r>
          </a:p>
        </p:txBody>
      </p:sp>
      <p:sp>
        <p:nvSpPr>
          <p:cNvPr id="4" name="Slide Number Placeholder 3"/>
          <p:cNvSpPr>
            <a:spLocks noGrp="1"/>
          </p:cNvSpPr>
          <p:nvPr>
            <p:ph type="sldNum" sz="quarter" idx="5"/>
          </p:nvPr>
        </p:nvSpPr>
        <p:spPr/>
        <p:txBody>
          <a:bodyPr/>
          <a:lstStyle/>
          <a:p>
            <a:fld id="{C09A5C74-1690-4E30-9A5D-986C17B1D928}" type="slidenum">
              <a:rPr lang="en-US" smtClean="0"/>
              <a:t>25</a:t>
            </a:fld>
            <a:endParaRPr lang="en-US"/>
          </a:p>
        </p:txBody>
      </p:sp>
    </p:spTree>
    <p:extLst>
      <p:ext uri="{BB962C8B-B14F-4D97-AF65-F5344CB8AC3E}">
        <p14:creationId xmlns:p14="http://schemas.microsoft.com/office/powerpoint/2010/main" val="39774255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dirty="0"/>
              <a:t>We have </a:t>
            </a:r>
            <a:r>
              <a:rPr lang="en-US" dirty="0" err="1"/>
              <a:t>lended</a:t>
            </a:r>
            <a:r>
              <a:rPr lang="en-US" dirty="0"/>
              <a:t> the application to a few investors for their feedback</a:t>
            </a:r>
          </a:p>
        </p:txBody>
      </p:sp>
      <p:sp>
        <p:nvSpPr>
          <p:cNvPr id="4" name="Slide Number Placeholder 3"/>
          <p:cNvSpPr>
            <a:spLocks noGrp="1"/>
          </p:cNvSpPr>
          <p:nvPr>
            <p:ph type="sldNum" sz="quarter" idx="5"/>
          </p:nvPr>
        </p:nvSpPr>
        <p:spPr/>
        <p:txBody>
          <a:bodyPr/>
          <a:lstStyle/>
          <a:p>
            <a:fld id="{C09A5C74-1690-4E30-9A5D-986C17B1D928}" type="slidenum">
              <a:rPr lang="en-US" smtClean="0"/>
              <a:t>26</a:t>
            </a:fld>
            <a:endParaRPr lang="en-US"/>
          </a:p>
        </p:txBody>
      </p:sp>
    </p:spTree>
    <p:extLst>
      <p:ext uri="{BB962C8B-B14F-4D97-AF65-F5344CB8AC3E}">
        <p14:creationId xmlns:p14="http://schemas.microsoft.com/office/powerpoint/2010/main" val="22325915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 hope to end on a philosophical note. </a:t>
            </a:r>
          </a:p>
          <a:p>
            <a:r>
              <a:rPr lang="en-US" dirty="0"/>
              <a:t>The implication of a mass adoption of a highly accurate financial models are obvious. </a:t>
            </a:r>
            <a:br>
              <a:rPr lang="en-US" dirty="0"/>
            </a:br>
            <a:r>
              <a:rPr lang="en-US" dirty="0"/>
              <a:t>Much like </a:t>
            </a:r>
            <a:r>
              <a:rPr lang="en-US" dirty="0" err="1"/>
              <a:t>schrodingers</a:t>
            </a:r>
            <a:r>
              <a:rPr lang="en-US" dirty="0"/>
              <a:t> cat… we cannot predict the future and still let it happen.</a:t>
            </a:r>
          </a:p>
          <a:p>
            <a:r>
              <a:rPr lang="en-US" dirty="0"/>
              <a:t>Everyone can be aware of what the best investment is but not everyone can make the best investment.</a:t>
            </a:r>
          </a:p>
          <a:p>
            <a:r>
              <a:rPr lang="en-US" dirty="0"/>
              <a:t>Nonetheless the increase in general financial education is still going to bring benefits on social welfare and financial stability.</a:t>
            </a:r>
          </a:p>
        </p:txBody>
      </p:sp>
      <p:sp>
        <p:nvSpPr>
          <p:cNvPr id="4" name="Slide Number Placeholder 3"/>
          <p:cNvSpPr>
            <a:spLocks noGrp="1"/>
          </p:cNvSpPr>
          <p:nvPr>
            <p:ph type="sldNum" sz="quarter" idx="5"/>
          </p:nvPr>
        </p:nvSpPr>
        <p:spPr/>
        <p:txBody>
          <a:bodyPr/>
          <a:lstStyle/>
          <a:p>
            <a:fld id="{C09A5C74-1690-4E30-9A5D-986C17B1D928}" type="slidenum">
              <a:rPr lang="en-US" smtClean="0"/>
              <a:t>27</a:t>
            </a:fld>
            <a:endParaRPr lang="en-US"/>
          </a:p>
        </p:txBody>
      </p:sp>
    </p:spTree>
    <p:extLst>
      <p:ext uri="{BB962C8B-B14F-4D97-AF65-F5344CB8AC3E}">
        <p14:creationId xmlns:p14="http://schemas.microsoft.com/office/powerpoint/2010/main" val="42185572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organized ourselves quite decent I’d say if.. A little late</a:t>
            </a:r>
          </a:p>
          <a:p>
            <a:r>
              <a:rPr lang="en-US" dirty="0"/>
              <a:t>This is how we split our work and needless to say that we all contributed to the documentation and presentations.</a:t>
            </a:r>
          </a:p>
        </p:txBody>
      </p:sp>
      <p:sp>
        <p:nvSpPr>
          <p:cNvPr id="4" name="Slide Number Placeholder 3"/>
          <p:cNvSpPr>
            <a:spLocks noGrp="1"/>
          </p:cNvSpPr>
          <p:nvPr>
            <p:ph type="sldNum" sz="quarter" idx="5"/>
          </p:nvPr>
        </p:nvSpPr>
        <p:spPr/>
        <p:txBody>
          <a:bodyPr/>
          <a:lstStyle/>
          <a:p>
            <a:fld id="{C09A5C74-1690-4E30-9A5D-986C17B1D928}" type="slidenum">
              <a:rPr lang="en-US" smtClean="0"/>
              <a:t>28</a:t>
            </a:fld>
            <a:endParaRPr lang="en-US"/>
          </a:p>
        </p:txBody>
      </p:sp>
    </p:spTree>
    <p:extLst>
      <p:ext uri="{BB962C8B-B14F-4D97-AF65-F5344CB8AC3E}">
        <p14:creationId xmlns:p14="http://schemas.microsoft.com/office/powerpoint/2010/main" val="25166563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and may the positive trends be with you.</a:t>
            </a:r>
          </a:p>
        </p:txBody>
      </p:sp>
      <p:sp>
        <p:nvSpPr>
          <p:cNvPr id="4" name="Slide Number Placeholder 3"/>
          <p:cNvSpPr>
            <a:spLocks noGrp="1"/>
          </p:cNvSpPr>
          <p:nvPr>
            <p:ph type="sldNum" sz="quarter" idx="5"/>
          </p:nvPr>
        </p:nvSpPr>
        <p:spPr/>
        <p:txBody>
          <a:bodyPr/>
          <a:lstStyle/>
          <a:p>
            <a:fld id="{C09A5C74-1690-4E30-9A5D-986C17B1D928}" type="slidenum">
              <a:rPr lang="en-US" smtClean="0"/>
              <a:t>29</a:t>
            </a:fld>
            <a:endParaRPr lang="en-US"/>
          </a:p>
        </p:txBody>
      </p:sp>
    </p:spTree>
    <p:extLst>
      <p:ext uri="{BB962C8B-B14F-4D97-AF65-F5344CB8AC3E}">
        <p14:creationId xmlns:p14="http://schemas.microsoft.com/office/powerpoint/2010/main" val="843854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live in flourishing times. More people than ever are in a situation that allows them to gather economies due to the prosperous conditions.</a:t>
            </a:r>
          </a:p>
          <a:p>
            <a:r>
              <a:rPr lang="en-US" dirty="0"/>
              <a:t>Internet provides an incredibly simple way of investing for anyone with an ID and some cash.</a:t>
            </a:r>
          </a:p>
          <a:p>
            <a:r>
              <a:rPr lang="en-US" dirty="0"/>
              <a:t>Most people don’t know what they are doing and many are losing money.</a:t>
            </a:r>
          </a:p>
          <a:p>
            <a:r>
              <a:rPr lang="en-US" dirty="0"/>
              <a:t>These are proper conditions for rich and experienced people to take advantage of the masses.</a:t>
            </a:r>
          </a:p>
        </p:txBody>
      </p:sp>
      <p:sp>
        <p:nvSpPr>
          <p:cNvPr id="4" name="Slide Number Placeholder 3"/>
          <p:cNvSpPr>
            <a:spLocks noGrp="1"/>
          </p:cNvSpPr>
          <p:nvPr>
            <p:ph type="sldNum" sz="quarter" idx="5"/>
          </p:nvPr>
        </p:nvSpPr>
        <p:spPr/>
        <p:txBody>
          <a:bodyPr/>
          <a:lstStyle/>
          <a:p>
            <a:fld id="{C09A5C74-1690-4E30-9A5D-986C17B1D928}" type="slidenum">
              <a:rPr lang="en-US" smtClean="0"/>
              <a:t>3</a:t>
            </a:fld>
            <a:endParaRPr lang="en-US"/>
          </a:p>
        </p:txBody>
      </p:sp>
    </p:spTree>
    <p:extLst>
      <p:ext uri="{BB962C8B-B14F-4D97-AF65-F5344CB8AC3E}">
        <p14:creationId xmlns:p14="http://schemas.microsoft.com/office/powerpoint/2010/main" val="18691371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not even close to a modern Robin Hood but</a:t>
            </a:r>
          </a:p>
          <a:p>
            <a:r>
              <a:rPr lang="en-US" dirty="0"/>
              <a:t>By providing capable digital assistant and universal economical education </a:t>
            </a:r>
          </a:p>
          <a:p>
            <a:r>
              <a:rPr lang="en-US" dirty="0"/>
              <a:t>anyone responsible enough should be able to secure a bright future in a society this flourishing </a:t>
            </a:r>
            <a:r>
              <a:rPr lang="en-US" dirty="0" err="1"/>
              <a:t>financialy</a:t>
            </a:r>
            <a:r>
              <a:rPr lang="en-US" dirty="0"/>
              <a:t>.</a:t>
            </a:r>
          </a:p>
        </p:txBody>
      </p:sp>
      <p:sp>
        <p:nvSpPr>
          <p:cNvPr id="4" name="Slide Number Placeholder 3"/>
          <p:cNvSpPr>
            <a:spLocks noGrp="1"/>
          </p:cNvSpPr>
          <p:nvPr>
            <p:ph type="sldNum" sz="quarter" idx="5"/>
          </p:nvPr>
        </p:nvSpPr>
        <p:spPr/>
        <p:txBody>
          <a:bodyPr/>
          <a:lstStyle/>
          <a:p>
            <a:fld id="{C09A5C74-1690-4E30-9A5D-986C17B1D928}" type="slidenum">
              <a:rPr lang="en-US" smtClean="0"/>
              <a:t>4</a:t>
            </a:fld>
            <a:endParaRPr lang="en-US"/>
          </a:p>
        </p:txBody>
      </p:sp>
    </p:spTree>
    <p:extLst>
      <p:ext uri="{BB962C8B-B14F-4D97-AF65-F5344CB8AC3E}">
        <p14:creationId xmlns:p14="http://schemas.microsoft.com/office/powerpoint/2010/main" val="4155287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going to introduce through the main topics:</a:t>
            </a:r>
          </a:p>
          <a:p>
            <a:r>
              <a:rPr lang="en-US" dirty="0"/>
              <a:t>I think we all know what the stock market is: basically a way of becoming an investor in any listed company without being in contact with the actual company. </a:t>
            </a:r>
          </a:p>
          <a:p>
            <a:r>
              <a:rPr lang="en-US" dirty="0"/>
              <a:t>~</a:t>
            </a:r>
          </a:p>
          <a:p>
            <a:r>
              <a:rPr lang="en-US" dirty="0"/>
              <a:t>There are two main ways of making profit from these kinds of investments: investing (for long term contracts and profit through annual growth and dividends) </a:t>
            </a:r>
          </a:p>
          <a:p>
            <a:r>
              <a:rPr lang="en-US" dirty="0"/>
              <a:t>and trading (which means taking advantage of short and mid term opportunities and making profit from price fluctuations). We re focusing on trading</a:t>
            </a:r>
          </a:p>
          <a:p>
            <a:r>
              <a:rPr lang="en-US" dirty="0"/>
              <a:t>~</a:t>
            </a:r>
          </a:p>
          <a:p>
            <a:r>
              <a:rPr lang="en-US" dirty="0"/>
              <a:t>In trading people have tried endlessly to get rich and so multiple methods and theories have appeared.</a:t>
            </a:r>
            <a:br>
              <a:rPr lang="en-US" dirty="0"/>
            </a:br>
            <a:r>
              <a:rPr lang="en-US" dirty="0"/>
              <a:t>One popular theory says that the market moves in strong correlations to the news and public opinion. The media effect</a:t>
            </a:r>
          </a:p>
          <a:p>
            <a:r>
              <a:rPr lang="en-US" dirty="0"/>
              <a:t>Another rather complementary theory developed into methods is called technical analysis: </a:t>
            </a:r>
          </a:p>
          <a:p>
            <a:r>
              <a:rPr lang="en-US" dirty="0"/>
              <a:t>It is believed that the trends have meaning and there are EMERGENT properties and repetitive patterns of the human crowd </a:t>
            </a:r>
            <a:r>
              <a:rPr lang="en-US" dirty="0" err="1"/>
              <a:t>investings</a:t>
            </a:r>
            <a:r>
              <a:rPr lang="en-US" dirty="0"/>
              <a:t>.</a:t>
            </a:r>
          </a:p>
          <a:p>
            <a:r>
              <a:rPr lang="en-US" dirty="0"/>
              <a:t>We are going to rely strongly on the </a:t>
            </a:r>
            <a:r>
              <a:rPr lang="en-US" dirty="0" err="1"/>
              <a:t>truthness</a:t>
            </a:r>
            <a:r>
              <a:rPr lang="en-US" dirty="0"/>
              <a:t> of this fact.</a:t>
            </a:r>
          </a:p>
          <a:p>
            <a:endParaRPr lang="en-US" dirty="0"/>
          </a:p>
        </p:txBody>
      </p:sp>
      <p:sp>
        <p:nvSpPr>
          <p:cNvPr id="4" name="Slide Number Placeholder 3"/>
          <p:cNvSpPr>
            <a:spLocks noGrp="1"/>
          </p:cNvSpPr>
          <p:nvPr>
            <p:ph type="sldNum" sz="quarter" idx="5"/>
          </p:nvPr>
        </p:nvSpPr>
        <p:spPr/>
        <p:txBody>
          <a:bodyPr/>
          <a:lstStyle/>
          <a:p>
            <a:fld id="{C09A5C74-1690-4E30-9A5D-986C17B1D928}" type="slidenum">
              <a:rPr lang="en-US" smtClean="0"/>
              <a:t>5</a:t>
            </a:fld>
            <a:endParaRPr lang="en-US"/>
          </a:p>
        </p:txBody>
      </p:sp>
    </p:spTree>
    <p:extLst>
      <p:ext uri="{BB962C8B-B14F-4D97-AF65-F5344CB8AC3E}">
        <p14:creationId xmlns:p14="http://schemas.microsoft.com/office/powerpoint/2010/main" val="6445684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simple version of our application flow</a:t>
            </a:r>
          </a:p>
          <a:p>
            <a:r>
              <a:rPr lang="en-US" dirty="0"/>
              <a:t>What happens after the user enters the application is that he will be almost immediately in contact with the concept of watchlist.</a:t>
            </a:r>
          </a:p>
          <a:p>
            <a:r>
              <a:rPr lang="en-US" dirty="0"/>
              <a:t>The watchlist will be created to store the </a:t>
            </a:r>
            <a:r>
              <a:rPr lang="en-US" dirty="0" err="1"/>
              <a:t>favourite</a:t>
            </a:r>
            <a:r>
              <a:rPr lang="en-US" dirty="0"/>
              <a:t> stocks whilst optimizing the workflow. It is of course editable.</a:t>
            </a:r>
          </a:p>
          <a:p>
            <a:r>
              <a:rPr lang="en-US" dirty="0"/>
              <a:t>The user can select any stock and preview details, price, our analysis and predictions for that stock.</a:t>
            </a:r>
          </a:p>
          <a:p>
            <a:r>
              <a:rPr lang="en-US" dirty="0"/>
              <a:t>That’s all.</a:t>
            </a:r>
          </a:p>
          <a:p>
            <a:r>
              <a:rPr lang="en-US" dirty="0"/>
              <a:t>From this point all the user will take advantage of this information.</a:t>
            </a:r>
          </a:p>
          <a:p>
            <a:endParaRPr lang="en-US" dirty="0"/>
          </a:p>
        </p:txBody>
      </p:sp>
      <p:sp>
        <p:nvSpPr>
          <p:cNvPr id="4" name="Slide Number Placeholder 3"/>
          <p:cNvSpPr>
            <a:spLocks noGrp="1"/>
          </p:cNvSpPr>
          <p:nvPr>
            <p:ph type="sldNum" sz="quarter" idx="5"/>
          </p:nvPr>
        </p:nvSpPr>
        <p:spPr/>
        <p:txBody>
          <a:bodyPr/>
          <a:lstStyle/>
          <a:p>
            <a:fld id="{C09A5C74-1690-4E30-9A5D-986C17B1D928}" type="slidenum">
              <a:rPr lang="en-US" smtClean="0"/>
              <a:t>6</a:t>
            </a:fld>
            <a:endParaRPr lang="en-US"/>
          </a:p>
        </p:txBody>
      </p:sp>
    </p:spTree>
    <p:extLst>
      <p:ext uri="{BB962C8B-B14F-4D97-AF65-F5344CB8AC3E}">
        <p14:creationId xmlns:p14="http://schemas.microsoft.com/office/powerpoint/2010/main" val="12955590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 will see the materialization of the application flow into the actual product before any further explanations.</a:t>
            </a:r>
          </a:p>
        </p:txBody>
      </p:sp>
      <p:sp>
        <p:nvSpPr>
          <p:cNvPr id="4" name="Slide Number Placeholder 3"/>
          <p:cNvSpPr>
            <a:spLocks noGrp="1"/>
          </p:cNvSpPr>
          <p:nvPr>
            <p:ph type="sldNum" sz="quarter" idx="5"/>
          </p:nvPr>
        </p:nvSpPr>
        <p:spPr/>
        <p:txBody>
          <a:bodyPr/>
          <a:lstStyle/>
          <a:p>
            <a:fld id="{C09A5C74-1690-4E30-9A5D-986C17B1D928}" type="slidenum">
              <a:rPr lang="en-US" smtClean="0"/>
              <a:t>7</a:t>
            </a:fld>
            <a:endParaRPr lang="en-US"/>
          </a:p>
        </p:txBody>
      </p:sp>
    </p:spTree>
    <p:extLst>
      <p:ext uri="{BB962C8B-B14F-4D97-AF65-F5344CB8AC3E}">
        <p14:creationId xmlns:p14="http://schemas.microsoft.com/office/powerpoint/2010/main" val="42041526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t>
            </a:r>
            <a:r>
              <a:rPr lang="en-US" dirty="0" err="1"/>
              <a:t>you;ve</a:t>
            </a:r>
            <a:r>
              <a:rPr lang="en-US" dirty="0"/>
              <a:t> noticed we have the client side/ the interface, which is an website</a:t>
            </a:r>
          </a:p>
          <a:p>
            <a:r>
              <a:rPr lang="en-US" dirty="0"/>
              <a:t>And what was less obvious is the server side that managed all the data, the processing, predictions and communications with the client side</a:t>
            </a:r>
          </a:p>
          <a:p>
            <a:r>
              <a:rPr lang="en-US" dirty="0"/>
              <a:t>~~</a:t>
            </a:r>
          </a:p>
          <a:p>
            <a:r>
              <a:rPr lang="en-US" dirty="0"/>
              <a:t>In this diagram we can observe the distribute nature of our client server architecture.</a:t>
            </a:r>
          </a:p>
          <a:p>
            <a:r>
              <a:rPr lang="en-US" dirty="0"/>
              <a:t>on the client side the main functionalities </a:t>
            </a:r>
          </a:p>
          <a:p>
            <a:r>
              <a:rPr lang="en-US" dirty="0"/>
              <a:t>and on the server </a:t>
            </a:r>
            <a:r>
              <a:rPr lang="en-US" dirty="0" err="1"/>
              <a:t>sidfe</a:t>
            </a:r>
            <a:r>
              <a:rPr lang="en-US" dirty="0"/>
              <a:t> the way that live data is managed and used for </a:t>
            </a:r>
            <a:r>
              <a:rPr lang="en-US" dirty="0" err="1"/>
              <a:t>preditcions</a:t>
            </a:r>
            <a:r>
              <a:rPr lang="en-US" dirty="0"/>
              <a:t>.</a:t>
            </a:r>
          </a:p>
          <a:p>
            <a:r>
              <a:rPr lang="en-US" dirty="0"/>
              <a:t>We can see how each of the methods implemented takes the data and process it individually.</a:t>
            </a:r>
          </a:p>
          <a:p>
            <a:r>
              <a:rPr lang="en-US" dirty="0"/>
              <a:t>There is of course a separate flow that prepares the model. The training</a:t>
            </a:r>
          </a:p>
        </p:txBody>
      </p:sp>
      <p:sp>
        <p:nvSpPr>
          <p:cNvPr id="4" name="Slide Number Placeholder 3"/>
          <p:cNvSpPr>
            <a:spLocks noGrp="1"/>
          </p:cNvSpPr>
          <p:nvPr>
            <p:ph type="sldNum" sz="quarter" idx="5"/>
          </p:nvPr>
        </p:nvSpPr>
        <p:spPr/>
        <p:txBody>
          <a:bodyPr/>
          <a:lstStyle/>
          <a:p>
            <a:fld id="{C09A5C74-1690-4E30-9A5D-986C17B1D928}" type="slidenum">
              <a:rPr lang="en-US" smtClean="0"/>
              <a:t>8</a:t>
            </a:fld>
            <a:endParaRPr lang="en-US"/>
          </a:p>
        </p:txBody>
      </p:sp>
    </p:spTree>
    <p:extLst>
      <p:ext uri="{BB962C8B-B14F-4D97-AF65-F5344CB8AC3E}">
        <p14:creationId xmlns:p14="http://schemas.microsoft.com/office/powerpoint/2010/main" val="24070454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On the client side!! </a:t>
            </a:r>
          </a:p>
          <a:p>
            <a:r>
              <a:rPr lang="en-US" b="0" i="0" dirty="0">
                <a:effectLst/>
                <a:latin typeface="Arial" panose="020B0604020202020204" pitchFamily="34" charset="0"/>
              </a:rPr>
              <a:t>The main technology stack used were HTML, CSS to style and JavaScript for behavior.</a:t>
            </a:r>
          </a:p>
          <a:p>
            <a:r>
              <a:rPr lang="en-US" b="0" i="0" dirty="0">
                <a:effectLst/>
                <a:latin typeface="Arial" panose="020B0604020202020204" pitchFamily="34" charset="0"/>
              </a:rPr>
              <a:t>For faster transitions and a native experience we implemented a single page application and special libraries for the charts</a:t>
            </a:r>
            <a:endParaRPr lang="en-US" dirty="0"/>
          </a:p>
          <a:p>
            <a:endParaRPr lang="en-US" dirty="0"/>
          </a:p>
        </p:txBody>
      </p:sp>
      <p:sp>
        <p:nvSpPr>
          <p:cNvPr id="4" name="Slide Number Placeholder 3"/>
          <p:cNvSpPr>
            <a:spLocks noGrp="1"/>
          </p:cNvSpPr>
          <p:nvPr>
            <p:ph type="sldNum" sz="quarter" idx="5"/>
          </p:nvPr>
        </p:nvSpPr>
        <p:spPr/>
        <p:txBody>
          <a:bodyPr/>
          <a:lstStyle/>
          <a:p>
            <a:fld id="{C09A5C74-1690-4E30-9A5D-986C17B1D928}" type="slidenum">
              <a:rPr lang="en-US" smtClean="0"/>
              <a:t>9</a:t>
            </a:fld>
            <a:endParaRPr lang="en-US"/>
          </a:p>
        </p:txBody>
      </p:sp>
    </p:spTree>
    <p:extLst>
      <p:ext uri="{BB962C8B-B14F-4D97-AF65-F5344CB8AC3E}">
        <p14:creationId xmlns:p14="http://schemas.microsoft.com/office/powerpoint/2010/main" val="3779970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1/17/2022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1/17/2022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1/17/2022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1/17/2022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1/17/2022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1/17/2022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1/17/2022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1/17/2022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1/17/2022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1/17/2022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1/17/2022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1/17/2022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mp4"/><Relationship Id="rId1" Type="http://schemas.openxmlformats.org/officeDocument/2006/relationships/video" Target="NULL" TargetMode="Externa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8" Type="http://schemas.openxmlformats.org/officeDocument/2006/relationships/image" Target="../media/image22.png"/><Relationship Id="rId3" Type="http://schemas.microsoft.com/office/2007/relationships/media" Target="../media/media5.mp4"/><Relationship Id="rId7" Type="http://schemas.openxmlformats.org/officeDocument/2006/relationships/image" Target="../media/image20.png"/><Relationship Id="rId2" Type="http://schemas.microsoft.com/office/2007/relationships/media" Target="../media/media4.mp4"/><Relationship Id="rId1" Type="http://schemas.openxmlformats.org/officeDocument/2006/relationships/video" Target="NULL" TargetMode="External"/><Relationship Id="rId6" Type="http://schemas.openxmlformats.org/officeDocument/2006/relationships/notesSlide" Target="../notesSlides/notesSlide18.xml"/><Relationship Id="rId5" Type="http://schemas.openxmlformats.org/officeDocument/2006/relationships/slideLayout" Target="../slideLayouts/slideLayout2.xml"/><Relationship Id="rId4" Type="http://schemas.openxmlformats.org/officeDocument/2006/relationships/video" Target="../media/media5.mp4"/><Relationship Id="rId9" Type="http://schemas.openxmlformats.org/officeDocument/2006/relationships/image" Target="../media/image2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2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6.jpe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7200" dirty="0"/>
              <a:t>Stock market prediction</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fontScale="55000" lnSpcReduction="20000"/>
          </a:bodyPr>
          <a:lstStyle/>
          <a:p>
            <a:r>
              <a:rPr lang="en-US" sz="2400" dirty="0">
                <a:solidFill>
                  <a:schemeClr val="tx1">
                    <a:lumMod val="85000"/>
                    <a:lumOff val="15000"/>
                  </a:schemeClr>
                </a:solidFill>
              </a:rPr>
              <a:t>Radu Galan, ICA, 256</a:t>
            </a:r>
          </a:p>
          <a:p>
            <a:r>
              <a:rPr lang="en-US" sz="2400" dirty="0">
                <a:solidFill>
                  <a:schemeClr val="tx1">
                    <a:lumMod val="85000"/>
                    <a:lumOff val="15000"/>
                  </a:schemeClr>
                </a:solidFill>
              </a:rPr>
              <a:t>Ligia </a:t>
            </a:r>
            <a:r>
              <a:rPr lang="en-US" sz="2400" dirty="0" err="1">
                <a:solidFill>
                  <a:schemeClr val="tx1">
                    <a:lumMod val="85000"/>
                    <a:lumOff val="15000"/>
                  </a:schemeClr>
                </a:solidFill>
              </a:rPr>
              <a:t>Novacean</a:t>
            </a:r>
            <a:r>
              <a:rPr lang="en-US" sz="2400" dirty="0">
                <a:solidFill>
                  <a:schemeClr val="tx1">
                    <a:lumMod val="85000"/>
                    <a:lumOff val="15000"/>
                  </a:schemeClr>
                </a:solidFill>
              </a:rPr>
              <a:t>, ICA, 256</a:t>
            </a:r>
          </a:p>
          <a:p>
            <a:r>
              <a:rPr lang="en-US" sz="2400" dirty="0">
                <a:solidFill>
                  <a:schemeClr val="tx1">
                    <a:lumMod val="85000"/>
                    <a:lumOff val="15000"/>
                  </a:schemeClr>
                </a:solidFill>
              </a:rPr>
              <a:t>Daniela </a:t>
            </a:r>
            <a:r>
              <a:rPr lang="en-US" sz="2400" dirty="0" err="1">
                <a:solidFill>
                  <a:schemeClr val="tx1">
                    <a:lumMod val="85000"/>
                    <a:lumOff val="15000"/>
                  </a:schemeClr>
                </a:solidFill>
              </a:rPr>
              <a:t>Stircu</a:t>
            </a:r>
            <a:r>
              <a:rPr lang="en-US" sz="2400" dirty="0">
                <a:solidFill>
                  <a:schemeClr val="tx1">
                    <a:lumMod val="85000"/>
                    <a:lumOff val="15000"/>
                  </a:schemeClr>
                </a:solidFill>
              </a:rPr>
              <a:t>, SE, 248</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84E1-F6D0-4605-9469-7A85D9970AF9}"/>
              </a:ext>
            </a:extLst>
          </p:cNvPr>
          <p:cNvSpPr>
            <a:spLocks noGrp="1"/>
          </p:cNvSpPr>
          <p:nvPr>
            <p:ph type="title"/>
          </p:nvPr>
        </p:nvSpPr>
        <p:spPr/>
        <p:txBody>
          <a:bodyPr/>
          <a:lstStyle/>
          <a:p>
            <a:r>
              <a:rPr lang="en-US" dirty="0"/>
              <a:t>The server</a:t>
            </a:r>
          </a:p>
        </p:txBody>
      </p:sp>
      <p:sp>
        <p:nvSpPr>
          <p:cNvPr id="3" name="AutoShape 2">
            <a:extLst>
              <a:ext uri="{FF2B5EF4-FFF2-40B4-BE49-F238E27FC236}">
                <a16:creationId xmlns:a16="http://schemas.microsoft.com/office/drawing/2014/main" id="{DD3C87A9-6C38-4A9B-9E6E-F0CC0D9F6D4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201A1B94-6673-4D8D-94B3-31002667A8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7600" y="2209800"/>
            <a:ext cx="5631643" cy="3684724"/>
          </a:xfrm>
          <a:prstGeom prst="rect">
            <a:avLst/>
          </a:prstGeom>
        </p:spPr>
      </p:pic>
      <p:sp>
        <p:nvSpPr>
          <p:cNvPr id="7" name="TextBox 6">
            <a:extLst>
              <a:ext uri="{FF2B5EF4-FFF2-40B4-BE49-F238E27FC236}">
                <a16:creationId xmlns:a16="http://schemas.microsoft.com/office/drawing/2014/main" id="{4ED500AB-9686-435E-AC5F-A1AAC0DA4A3A}"/>
              </a:ext>
            </a:extLst>
          </p:cNvPr>
          <p:cNvSpPr txBox="1"/>
          <p:nvPr/>
        </p:nvSpPr>
        <p:spPr>
          <a:xfrm>
            <a:off x="1435100" y="2222500"/>
            <a:ext cx="4508500" cy="3416320"/>
          </a:xfrm>
          <a:prstGeom prst="rect">
            <a:avLst/>
          </a:prstGeom>
          <a:noFill/>
        </p:spPr>
        <p:txBody>
          <a:bodyPr wrap="square" rtlCol="0">
            <a:spAutoFit/>
          </a:bodyPr>
          <a:lstStyle/>
          <a:p>
            <a:r>
              <a:rPr lang="en-US" dirty="0"/>
              <a:t>/</a:t>
            </a:r>
            <a:r>
              <a:rPr lang="en-US" dirty="0" err="1"/>
              <a:t>fetch_data</a:t>
            </a:r>
            <a:endParaRPr lang="en-US" dirty="0"/>
          </a:p>
          <a:p>
            <a:r>
              <a:rPr lang="en-US" dirty="0"/>
              <a:t>/</a:t>
            </a:r>
            <a:r>
              <a:rPr lang="en-US" dirty="0" err="1"/>
              <a:t>update_stocks</a:t>
            </a:r>
            <a:endParaRPr lang="en-US" dirty="0"/>
          </a:p>
          <a:p>
            <a:endParaRPr lang="en-US" dirty="0"/>
          </a:p>
          <a:p>
            <a:r>
              <a:rPr lang="en-US" dirty="0"/>
              <a:t>/</a:t>
            </a:r>
            <a:r>
              <a:rPr lang="en-US" dirty="0" err="1"/>
              <a:t>add_stock</a:t>
            </a:r>
            <a:endParaRPr lang="en-US" dirty="0"/>
          </a:p>
          <a:p>
            <a:r>
              <a:rPr lang="en-US" dirty="0"/>
              <a:t>/</a:t>
            </a:r>
            <a:r>
              <a:rPr lang="en-US" dirty="0" err="1"/>
              <a:t>remove_stock</a:t>
            </a:r>
            <a:endParaRPr lang="en-US" dirty="0"/>
          </a:p>
          <a:p>
            <a:r>
              <a:rPr lang="en-US" dirty="0"/>
              <a:t>/</a:t>
            </a:r>
            <a:r>
              <a:rPr lang="en-US" dirty="0" err="1"/>
              <a:t>get_watchlist</a:t>
            </a:r>
            <a:endParaRPr lang="en-US" dirty="0"/>
          </a:p>
          <a:p>
            <a:endParaRPr lang="en-US" dirty="0"/>
          </a:p>
          <a:p>
            <a:r>
              <a:rPr lang="en-US" dirty="0"/>
              <a:t>/search</a:t>
            </a:r>
          </a:p>
          <a:p>
            <a:endParaRPr lang="en-US" dirty="0"/>
          </a:p>
          <a:p>
            <a:r>
              <a:rPr lang="en-US" dirty="0"/>
              <a:t>/</a:t>
            </a:r>
            <a:r>
              <a:rPr lang="en-US" dirty="0" err="1"/>
              <a:t>get_price</a:t>
            </a:r>
            <a:endParaRPr lang="en-US" dirty="0"/>
          </a:p>
          <a:p>
            <a:r>
              <a:rPr lang="en-US" dirty="0"/>
              <a:t>/</a:t>
            </a:r>
            <a:r>
              <a:rPr lang="en-US" dirty="0" err="1"/>
              <a:t>get_details</a:t>
            </a:r>
            <a:endParaRPr lang="en-US" dirty="0"/>
          </a:p>
          <a:p>
            <a:r>
              <a:rPr lang="en-US" dirty="0"/>
              <a:t>/</a:t>
            </a:r>
            <a:r>
              <a:rPr lang="en-US" dirty="0" err="1"/>
              <a:t>get_prediction</a:t>
            </a:r>
            <a:endParaRPr lang="en-US" dirty="0"/>
          </a:p>
        </p:txBody>
      </p:sp>
      <p:pic>
        <p:nvPicPr>
          <p:cNvPr id="9218" name="Picture 2" descr="Flasks in Python. Flask is a micro web framework written… | by Shivangi  Sareen | Medium">
            <a:extLst>
              <a:ext uri="{FF2B5EF4-FFF2-40B4-BE49-F238E27FC236}">
                <a16:creationId xmlns:a16="http://schemas.microsoft.com/office/drawing/2014/main" id="{67D93853-2450-4DFD-8103-4BD2BB2EF1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48100" y="4229100"/>
            <a:ext cx="1744133" cy="1308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3653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218"/>
                                        </p:tgtEl>
                                        <p:attrNameLst>
                                          <p:attrName>style.visibility</p:attrName>
                                        </p:attrNameLst>
                                      </p:cBhvr>
                                      <p:to>
                                        <p:strVal val="visible"/>
                                      </p:to>
                                    </p:set>
                                    <p:animEffect transition="in" filter="fade">
                                      <p:cBhvr>
                                        <p:cTn id="11" dur="500"/>
                                        <p:tgtEl>
                                          <p:spTgt spid="9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84E1-F6D0-4605-9469-7A85D9970AF9}"/>
              </a:ext>
            </a:extLst>
          </p:cNvPr>
          <p:cNvSpPr>
            <a:spLocks noGrp="1"/>
          </p:cNvSpPr>
          <p:nvPr>
            <p:ph type="title"/>
          </p:nvPr>
        </p:nvSpPr>
        <p:spPr/>
        <p:txBody>
          <a:bodyPr/>
          <a:lstStyle/>
          <a:p>
            <a:r>
              <a:rPr lang="en-US" dirty="0"/>
              <a:t>The algorithms</a:t>
            </a:r>
          </a:p>
        </p:txBody>
      </p:sp>
      <p:sp>
        <p:nvSpPr>
          <p:cNvPr id="3" name="AutoShape 2">
            <a:extLst>
              <a:ext uri="{FF2B5EF4-FFF2-40B4-BE49-F238E27FC236}">
                <a16:creationId xmlns:a16="http://schemas.microsoft.com/office/drawing/2014/main" id="{DD3C87A9-6C38-4A9B-9E6E-F0CC0D9F6D4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194" name="Picture 2" descr="Yahoo! Finance - Wikipedia">
            <a:extLst>
              <a:ext uri="{FF2B5EF4-FFF2-40B4-BE49-F238E27FC236}">
                <a16:creationId xmlns:a16="http://schemas.microsoft.com/office/drawing/2014/main" id="{9A753A50-D29D-4958-A949-C2F1C16B6D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2315470"/>
            <a:ext cx="2832100" cy="1037330"/>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Python Pickle Security Problems and Solutions - SmartFile">
            <a:extLst>
              <a:ext uri="{FF2B5EF4-FFF2-40B4-BE49-F238E27FC236}">
                <a16:creationId xmlns:a16="http://schemas.microsoft.com/office/drawing/2014/main" id="{760874BD-49A4-42A6-BD81-4AFF9D361D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300" y="3822064"/>
            <a:ext cx="3771900" cy="9429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0F80B6E-C21C-4273-9941-2567483F90D6}"/>
              </a:ext>
            </a:extLst>
          </p:cNvPr>
          <p:cNvSpPr txBox="1"/>
          <p:nvPr/>
        </p:nvSpPr>
        <p:spPr>
          <a:xfrm>
            <a:off x="4979624" y="2315470"/>
            <a:ext cx="3316077" cy="923330"/>
          </a:xfrm>
          <a:prstGeom prst="rect">
            <a:avLst/>
          </a:prstGeom>
          <a:noFill/>
        </p:spPr>
        <p:txBody>
          <a:bodyPr wrap="square" rtlCol="0">
            <a:spAutoFit/>
          </a:bodyPr>
          <a:lstStyle/>
          <a:p>
            <a:r>
              <a:rPr lang="en-US" dirty="0"/>
              <a:t>Basic info and daily price history</a:t>
            </a:r>
          </a:p>
          <a:p>
            <a:r>
              <a:rPr lang="en-US" dirty="0"/>
              <a:t>30+ years</a:t>
            </a:r>
          </a:p>
          <a:p>
            <a:r>
              <a:rPr lang="en-US" dirty="0"/>
              <a:t>1700+ international stocks</a:t>
            </a:r>
          </a:p>
        </p:txBody>
      </p:sp>
    </p:spTree>
    <p:extLst>
      <p:ext uri="{BB962C8B-B14F-4D97-AF65-F5344CB8AC3E}">
        <p14:creationId xmlns:p14="http://schemas.microsoft.com/office/powerpoint/2010/main" val="1673394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84E1-F6D0-4605-9469-7A85D9970AF9}"/>
              </a:ext>
            </a:extLst>
          </p:cNvPr>
          <p:cNvSpPr>
            <a:spLocks noGrp="1"/>
          </p:cNvSpPr>
          <p:nvPr>
            <p:ph type="title"/>
          </p:nvPr>
        </p:nvSpPr>
        <p:spPr/>
        <p:txBody>
          <a:bodyPr/>
          <a:lstStyle/>
          <a:p>
            <a:r>
              <a:rPr lang="en-US" dirty="0"/>
              <a:t>The algorithms: GRU </a:t>
            </a:r>
          </a:p>
        </p:txBody>
      </p:sp>
      <p:sp>
        <p:nvSpPr>
          <p:cNvPr id="3" name="AutoShape 2">
            <a:extLst>
              <a:ext uri="{FF2B5EF4-FFF2-40B4-BE49-F238E27FC236}">
                <a16:creationId xmlns:a16="http://schemas.microsoft.com/office/drawing/2014/main" id="{DD3C87A9-6C38-4A9B-9E6E-F0CC0D9F6D4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Content Placeholder 2">
            <a:extLst>
              <a:ext uri="{FF2B5EF4-FFF2-40B4-BE49-F238E27FC236}">
                <a16:creationId xmlns:a16="http://schemas.microsoft.com/office/drawing/2014/main" id="{34F01793-E714-4AD8-B2AB-CFC76858E9F9}"/>
              </a:ext>
            </a:extLst>
          </p:cNvPr>
          <p:cNvSpPr>
            <a:spLocks noGrp="1"/>
          </p:cNvSpPr>
          <p:nvPr>
            <p:ph idx="1"/>
          </p:nvPr>
        </p:nvSpPr>
        <p:spPr>
          <a:xfrm>
            <a:off x="1097280" y="2108201"/>
            <a:ext cx="4246245" cy="3760891"/>
          </a:xfrm>
        </p:spPr>
        <p:txBody>
          <a:bodyPr/>
          <a:lstStyle/>
          <a:p>
            <a:pPr>
              <a:buFont typeface="Arial" panose="020B0604020202020204" pitchFamily="34" charset="0"/>
              <a:buChar char="•"/>
            </a:pPr>
            <a:r>
              <a:rPr lang="en-US" dirty="0"/>
              <a:t>Recurrent Neural Network (RNN) architecture</a:t>
            </a:r>
          </a:p>
          <a:p>
            <a:pPr>
              <a:buFont typeface="Arial" panose="020B0604020202020204" pitchFamily="34" charset="0"/>
              <a:buChar char="•"/>
            </a:pPr>
            <a:r>
              <a:rPr lang="en-US" dirty="0"/>
              <a:t>Represents long-term dependencies </a:t>
            </a:r>
          </a:p>
          <a:p>
            <a:pPr>
              <a:buFont typeface="Arial" panose="020B0604020202020204" pitchFamily="34" charset="0"/>
              <a:buChar char="•"/>
            </a:pPr>
            <a:r>
              <a:rPr lang="en-US" dirty="0"/>
              <a:t>Overcomes the vanishing gradient problem using the GRU cell</a:t>
            </a:r>
          </a:p>
          <a:p>
            <a:pPr lvl="1">
              <a:buFont typeface="Arial" panose="020B0604020202020204" pitchFamily="34" charset="0"/>
              <a:buChar char="•"/>
            </a:pPr>
            <a:r>
              <a:rPr lang="en-US" dirty="0"/>
              <a:t> Reset gate</a:t>
            </a:r>
          </a:p>
          <a:p>
            <a:pPr lvl="1">
              <a:buFont typeface="Arial" panose="020B0604020202020204" pitchFamily="34" charset="0"/>
              <a:buChar char="•"/>
            </a:pPr>
            <a:r>
              <a:rPr lang="en-US" dirty="0"/>
              <a:t>Update gate</a:t>
            </a:r>
          </a:p>
        </p:txBody>
      </p:sp>
      <p:pic>
        <p:nvPicPr>
          <p:cNvPr id="6" name="Picture 5">
            <a:extLst>
              <a:ext uri="{FF2B5EF4-FFF2-40B4-BE49-F238E27FC236}">
                <a16:creationId xmlns:a16="http://schemas.microsoft.com/office/drawing/2014/main" id="{3EE7DE23-CF17-49A6-9E93-60696B6196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43525" y="2273300"/>
            <a:ext cx="6019800" cy="3009900"/>
          </a:xfrm>
          <a:prstGeom prst="rect">
            <a:avLst/>
          </a:prstGeom>
        </p:spPr>
      </p:pic>
    </p:spTree>
    <p:extLst>
      <p:ext uri="{BB962C8B-B14F-4D97-AF65-F5344CB8AC3E}">
        <p14:creationId xmlns:p14="http://schemas.microsoft.com/office/powerpoint/2010/main" val="3186380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84E1-F6D0-4605-9469-7A85D9970AF9}"/>
              </a:ext>
            </a:extLst>
          </p:cNvPr>
          <p:cNvSpPr>
            <a:spLocks noGrp="1"/>
          </p:cNvSpPr>
          <p:nvPr>
            <p:ph type="title"/>
          </p:nvPr>
        </p:nvSpPr>
        <p:spPr/>
        <p:txBody>
          <a:bodyPr/>
          <a:lstStyle/>
          <a:p>
            <a:r>
              <a:rPr lang="en-US" dirty="0"/>
              <a:t>The algorithms: GRU </a:t>
            </a:r>
          </a:p>
        </p:txBody>
      </p:sp>
      <p:sp>
        <p:nvSpPr>
          <p:cNvPr id="3" name="AutoShape 2">
            <a:extLst>
              <a:ext uri="{FF2B5EF4-FFF2-40B4-BE49-F238E27FC236}">
                <a16:creationId xmlns:a16="http://schemas.microsoft.com/office/drawing/2014/main" id="{DD3C87A9-6C38-4A9B-9E6E-F0CC0D9F6D4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Content Placeholder 2">
            <a:extLst>
              <a:ext uri="{FF2B5EF4-FFF2-40B4-BE49-F238E27FC236}">
                <a16:creationId xmlns:a16="http://schemas.microsoft.com/office/drawing/2014/main" id="{34F01793-E714-4AD8-B2AB-CFC76858E9F9}"/>
              </a:ext>
            </a:extLst>
          </p:cNvPr>
          <p:cNvSpPr>
            <a:spLocks noGrp="1"/>
          </p:cNvSpPr>
          <p:nvPr>
            <p:ph idx="1"/>
          </p:nvPr>
        </p:nvSpPr>
        <p:spPr>
          <a:xfrm>
            <a:off x="5627914" y="2260601"/>
            <a:ext cx="6449786" cy="3760891"/>
          </a:xfrm>
        </p:spPr>
        <p:txBody>
          <a:bodyPr>
            <a:normAutofit/>
          </a:bodyPr>
          <a:lstStyle/>
          <a:p>
            <a:pPr>
              <a:buFont typeface="Arial" panose="020B0604020202020204" pitchFamily="34" charset="0"/>
              <a:buChar char="•"/>
            </a:pPr>
            <a:r>
              <a:rPr lang="en-US" dirty="0"/>
              <a:t>inputs: batch of windows with daily prices</a:t>
            </a:r>
          </a:p>
          <a:p>
            <a:pPr>
              <a:buFont typeface="Arial" panose="020B0604020202020204" pitchFamily="34" charset="0"/>
              <a:buChar char="•"/>
            </a:pPr>
            <a:r>
              <a:rPr lang="en-US" dirty="0"/>
              <a:t>output: batch of single-step and multi-step price predictions</a:t>
            </a:r>
          </a:p>
          <a:p>
            <a:pPr>
              <a:buFont typeface="Arial" panose="020B0604020202020204" pitchFamily="34" charset="0"/>
              <a:buChar char="•"/>
            </a:pPr>
            <a:r>
              <a:rPr lang="en-US" dirty="0"/>
              <a:t>Stock model and Semi-global model</a:t>
            </a:r>
          </a:p>
          <a:p>
            <a:pPr>
              <a:buFont typeface="Arial" panose="020B0604020202020204" pitchFamily="34" charset="0"/>
              <a:buChar char="•"/>
            </a:pPr>
            <a:r>
              <a:rPr lang="en-US" dirty="0"/>
              <a:t>Variable parameters, multiple models</a:t>
            </a:r>
          </a:p>
          <a:p>
            <a:pPr>
              <a:buFont typeface="Arial" panose="020B0604020202020204" pitchFamily="34" charset="0"/>
              <a:buChar char="•"/>
            </a:pPr>
            <a:endParaRPr lang="en-US" dirty="0"/>
          </a:p>
        </p:txBody>
      </p:sp>
      <p:sp>
        <p:nvSpPr>
          <p:cNvPr id="7" name="Content Placeholder 2">
            <a:extLst>
              <a:ext uri="{FF2B5EF4-FFF2-40B4-BE49-F238E27FC236}">
                <a16:creationId xmlns:a16="http://schemas.microsoft.com/office/drawing/2014/main" id="{C57E32CF-7A9E-4FCF-85F5-3933BB7A2966}"/>
              </a:ext>
            </a:extLst>
          </p:cNvPr>
          <p:cNvSpPr txBox="1">
            <a:spLocks/>
          </p:cNvSpPr>
          <p:nvPr/>
        </p:nvSpPr>
        <p:spPr>
          <a:xfrm>
            <a:off x="1249680" y="2260601"/>
            <a:ext cx="4246245" cy="3760891"/>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US"/>
              <a:t>Global model or stock model?</a:t>
            </a:r>
          </a:p>
          <a:p>
            <a:pPr>
              <a:buFont typeface="Arial" panose="020B0604020202020204" pitchFamily="34" charset="0"/>
              <a:buChar char="•"/>
            </a:pPr>
            <a:r>
              <a:rPr lang="en-US"/>
              <a:t>Multi-step prediction?</a:t>
            </a:r>
          </a:p>
          <a:p>
            <a:pPr>
              <a:buFont typeface="Arial" panose="020B0604020202020204" pitchFamily="34" charset="0"/>
              <a:buChar char="•"/>
            </a:pPr>
            <a:r>
              <a:rPr lang="en-US"/>
              <a:t>More units or performance?</a:t>
            </a:r>
          </a:p>
          <a:p>
            <a:pPr>
              <a:buFont typeface="Arial" panose="020B0604020202020204" pitchFamily="34" charset="0"/>
              <a:buChar char="•"/>
            </a:pPr>
            <a:r>
              <a:rPr lang="en-US"/>
              <a:t>Smaller or bigger price window?</a:t>
            </a:r>
            <a:endParaRPr lang="en-US" dirty="0"/>
          </a:p>
        </p:txBody>
      </p:sp>
    </p:spTree>
    <p:extLst>
      <p:ext uri="{BB962C8B-B14F-4D97-AF65-F5344CB8AC3E}">
        <p14:creationId xmlns:p14="http://schemas.microsoft.com/office/powerpoint/2010/main" val="3873429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84E1-F6D0-4605-9469-7A85D9970AF9}"/>
              </a:ext>
            </a:extLst>
          </p:cNvPr>
          <p:cNvSpPr>
            <a:spLocks noGrp="1"/>
          </p:cNvSpPr>
          <p:nvPr>
            <p:ph type="title"/>
          </p:nvPr>
        </p:nvSpPr>
        <p:spPr/>
        <p:txBody>
          <a:bodyPr/>
          <a:lstStyle/>
          <a:p>
            <a:r>
              <a:rPr lang="en-US" dirty="0"/>
              <a:t>The algorithms: GRU </a:t>
            </a:r>
          </a:p>
        </p:txBody>
      </p:sp>
      <p:sp>
        <p:nvSpPr>
          <p:cNvPr id="3" name="AutoShape 2">
            <a:extLst>
              <a:ext uri="{FF2B5EF4-FFF2-40B4-BE49-F238E27FC236}">
                <a16:creationId xmlns:a16="http://schemas.microsoft.com/office/drawing/2014/main" id="{DD3C87A9-6C38-4A9B-9E6E-F0CC0D9F6D4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Content Placeholder 2">
            <a:extLst>
              <a:ext uri="{FF2B5EF4-FFF2-40B4-BE49-F238E27FC236}">
                <a16:creationId xmlns:a16="http://schemas.microsoft.com/office/drawing/2014/main" id="{C57E32CF-7A9E-4FCF-85F5-3933BB7A2966}"/>
              </a:ext>
            </a:extLst>
          </p:cNvPr>
          <p:cNvSpPr txBox="1">
            <a:spLocks/>
          </p:cNvSpPr>
          <p:nvPr/>
        </p:nvSpPr>
        <p:spPr>
          <a:xfrm>
            <a:off x="1249680" y="2260601"/>
            <a:ext cx="4246245" cy="3760891"/>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US" dirty="0"/>
              <a:t>Root mean squared error</a:t>
            </a:r>
          </a:p>
          <a:p>
            <a:pPr>
              <a:buFont typeface="Arial" panose="020B0604020202020204" pitchFamily="34" charset="0"/>
              <a:buChar char="•"/>
            </a:pPr>
            <a:r>
              <a:rPr lang="en-US" dirty="0"/>
              <a:t>Mean absolute error</a:t>
            </a:r>
          </a:p>
          <a:p>
            <a:pPr>
              <a:buFont typeface="Arial" panose="020B0604020202020204" pitchFamily="34" charset="0"/>
              <a:buChar char="•"/>
            </a:pPr>
            <a:r>
              <a:rPr lang="en-US" dirty="0"/>
              <a:t>Relative Error (%)</a:t>
            </a:r>
          </a:p>
        </p:txBody>
      </p:sp>
      <p:pic>
        <p:nvPicPr>
          <p:cNvPr id="11" name="Picture 10">
            <a:extLst>
              <a:ext uri="{FF2B5EF4-FFF2-40B4-BE49-F238E27FC236}">
                <a16:creationId xmlns:a16="http://schemas.microsoft.com/office/drawing/2014/main" id="{398B573E-0488-40A3-A371-8DCB93258E41}"/>
              </a:ext>
            </a:extLst>
          </p:cNvPr>
          <p:cNvPicPr>
            <a:picLocks noChangeAspect="1"/>
          </p:cNvPicPr>
          <p:nvPr/>
        </p:nvPicPr>
        <p:blipFill>
          <a:blip r:embed="rId3"/>
          <a:stretch>
            <a:fillRect/>
          </a:stretch>
        </p:blipFill>
        <p:spPr>
          <a:xfrm>
            <a:off x="1249680" y="3722535"/>
            <a:ext cx="3238952" cy="2181529"/>
          </a:xfrm>
          <a:prstGeom prst="rect">
            <a:avLst/>
          </a:prstGeom>
        </p:spPr>
      </p:pic>
      <p:pic>
        <p:nvPicPr>
          <p:cNvPr id="5" name="Picture 4">
            <a:extLst>
              <a:ext uri="{FF2B5EF4-FFF2-40B4-BE49-F238E27FC236}">
                <a16:creationId xmlns:a16="http://schemas.microsoft.com/office/drawing/2014/main" id="{02C5646C-3534-47B6-B8B0-B929F8FD3EA1}"/>
              </a:ext>
            </a:extLst>
          </p:cNvPr>
          <p:cNvPicPr>
            <a:picLocks noChangeAspect="1"/>
          </p:cNvPicPr>
          <p:nvPr/>
        </p:nvPicPr>
        <p:blipFill>
          <a:blip r:embed="rId4"/>
          <a:stretch>
            <a:fillRect/>
          </a:stretch>
        </p:blipFill>
        <p:spPr>
          <a:xfrm>
            <a:off x="6487887" y="2260601"/>
            <a:ext cx="4553585" cy="1790950"/>
          </a:xfrm>
          <a:prstGeom prst="rect">
            <a:avLst/>
          </a:prstGeom>
        </p:spPr>
      </p:pic>
      <p:pic>
        <p:nvPicPr>
          <p:cNvPr id="8" name="Picture 7">
            <a:extLst>
              <a:ext uri="{FF2B5EF4-FFF2-40B4-BE49-F238E27FC236}">
                <a16:creationId xmlns:a16="http://schemas.microsoft.com/office/drawing/2014/main" id="{58A97925-0360-42E5-88DA-8E6B9688CC16}"/>
              </a:ext>
            </a:extLst>
          </p:cNvPr>
          <p:cNvPicPr>
            <a:picLocks noChangeAspect="1"/>
          </p:cNvPicPr>
          <p:nvPr/>
        </p:nvPicPr>
        <p:blipFill>
          <a:blip r:embed="rId5"/>
          <a:stretch>
            <a:fillRect/>
          </a:stretch>
        </p:blipFill>
        <p:spPr>
          <a:xfrm>
            <a:off x="6516358" y="4347403"/>
            <a:ext cx="4639322" cy="1124107"/>
          </a:xfrm>
          <a:prstGeom prst="rect">
            <a:avLst/>
          </a:prstGeom>
        </p:spPr>
      </p:pic>
    </p:spTree>
    <p:extLst>
      <p:ext uri="{BB962C8B-B14F-4D97-AF65-F5344CB8AC3E}">
        <p14:creationId xmlns:p14="http://schemas.microsoft.com/office/powerpoint/2010/main" val="3790064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84E1-F6D0-4605-9469-7A85D9970AF9}"/>
              </a:ext>
            </a:extLst>
          </p:cNvPr>
          <p:cNvSpPr>
            <a:spLocks noGrp="1"/>
          </p:cNvSpPr>
          <p:nvPr>
            <p:ph type="title"/>
          </p:nvPr>
        </p:nvSpPr>
        <p:spPr/>
        <p:txBody>
          <a:bodyPr/>
          <a:lstStyle/>
          <a:p>
            <a:r>
              <a:rPr lang="en-US" dirty="0"/>
              <a:t>The algorithms: Pattern Matching </a:t>
            </a:r>
          </a:p>
        </p:txBody>
      </p:sp>
      <p:sp>
        <p:nvSpPr>
          <p:cNvPr id="3" name="AutoShape 2">
            <a:extLst>
              <a:ext uri="{FF2B5EF4-FFF2-40B4-BE49-F238E27FC236}">
                <a16:creationId xmlns:a16="http://schemas.microsoft.com/office/drawing/2014/main" id="{DD3C87A9-6C38-4A9B-9E6E-F0CC0D9F6D4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334061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04EBF81-9A7B-4A73-80CC-51013388C9AF}"/>
              </a:ext>
            </a:extLst>
          </p:cNvPr>
          <p:cNvSpPr/>
          <p:nvPr/>
        </p:nvSpPr>
        <p:spPr>
          <a:xfrm rot="1085704">
            <a:off x="5834548" y="1478280"/>
            <a:ext cx="2745571" cy="1862048"/>
          </a:xfrm>
          <a:prstGeom prst="rect">
            <a:avLst/>
          </a:prstGeom>
          <a:noFill/>
        </p:spPr>
        <p:txBody>
          <a:bodyPr wrap="square" lIns="91440" tIns="45720" rIns="91440" bIns="45720">
            <a:spAutoFit/>
          </a:bodyPr>
          <a:lstStyle/>
          <a:p>
            <a:pPr algn="ctr"/>
            <a:endParaRPr lang="en-US" sz="11500" b="1" spc="50" dirty="0">
              <a:ln w="0"/>
              <a:solidFill>
                <a:schemeClr val="bg2"/>
              </a:solidFill>
              <a:effectLst>
                <a:innerShdw blurRad="63500" dist="50800" dir="13500000">
                  <a:srgbClr val="000000">
                    <a:alpha val="50000"/>
                  </a:srgbClr>
                </a:innerShdw>
              </a:effectLst>
            </a:endParaRPr>
          </a:p>
        </p:txBody>
      </p:sp>
      <p:pic>
        <p:nvPicPr>
          <p:cNvPr id="2" name="Picture 1">
            <a:extLst>
              <a:ext uri="{FF2B5EF4-FFF2-40B4-BE49-F238E27FC236}">
                <a16:creationId xmlns:a16="http://schemas.microsoft.com/office/drawing/2014/main" id="{71BCAAD6-DA02-4887-96BD-7BB78C1170D7}"/>
              </a:ext>
            </a:extLst>
          </p:cNvPr>
          <p:cNvPicPr>
            <a:picLocks noChangeAspect="1"/>
          </p:cNvPicPr>
          <p:nvPr/>
        </p:nvPicPr>
        <p:blipFill>
          <a:blip r:embed="rId3"/>
          <a:stretch>
            <a:fillRect/>
          </a:stretch>
        </p:blipFill>
        <p:spPr>
          <a:xfrm>
            <a:off x="901262" y="1778592"/>
            <a:ext cx="10389476" cy="3884139"/>
          </a:xfrm>
          <a:prstGeom prst="rect">
            <a:avLst/>
          </a:prstGeom>
        </p:spPr>
      </p:pic>
      <p:sp>
        <p:nvSpPr>
          <p:cNvPr id="9" name="Title 1">
            <a:extLst>
              <a:ext uri="{FF2B5EF4-FFF2-40B4-BE49-F238E27FC236}">
                <a16:creationId xmlns:a16="http://schemas.microsoft.com/office/drawing/2014/main" id="{737A3862-6DF4-4C87-9A3D-5F58D2D370C6}"/>
              </a:ext>
            </a:extLst>
          </p:cNvPr>
          <p:cNvSpPr txBox="1">
            <a:spLocks/>
          </p:cNvSpPr>
          <p:nvPr/>
        </p:nvSpPr>
        <p:spPr>
          <a:xfrm>
            <a:off x="901262" y="172303"/>
            <a:ext cx="10058400"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dirty="0"/>
              <a:t>The algorithms: Pattern Matching </a:t>
            </a:r>
          </a:p>
        </p:txBody>
      </p:sp>
    </p:spTree>
    <p:extLst>
      <p:ext uri="{BB962C8B-B14F-4D97-AF65-F5344CB8AC3E}">
        <p14:creationId xmlns:p14="http://schemas.microsoft.com/office/powerpoint/2010/main" val="42595095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04EBF81-9A7B-4A73-80CC-51013388C9AF}"/>
              </a:ext>
            </a:extLst>
          </p:cNvPr>
          <p:cNvSpPr/>
          <p:nvPr/>
        </p:nvSpPr>
        <p:spPr>
          <a:xfrm rot="1085704">
            <a:off x="5834548" y="1478280"/>
            <a:ext cx="2745571" cy="1862048"/>
          </a:xfrm>
          <a:prstGeom prst="rect">
            <a:avLst/>
          </a:prstGeom>
          <a:noFill/>
        </p:spPr>
        <p:txBody>
          <a:bodyPr wrap="square" lIns="91440" tIns="45720" rIns="91440" bIns="45720">
            <a:spAutoFit/>
          </a:bodyPr>
          <a:lstStyle/>
          <a:p>
            <a:pPr algn="ctr"/>
            <a:endParaRPr lang="en-US" sz="11500" b="1" spc="50" dirty="0">
              <a:ln w="0"/>
              <a:solidFill>
                <a:schemeClr val="bg2"/>
              </a:solidFill>
              <a:effectLst>
                <a:innerShdw blurRad="63500" dist="50800" dir="13500000">
                  <a:srgbClr val="000000">
                    <a:alpha val="50000"/>
                  </a:srgbClr>
                </a:innerShdw>
              </a:effectLst>
            </a:endParaRPr>
          </a:p>
        </p:txBody>
      </p:sp>
      <p:pic>
        <p:nvPicPr>
          <p:cNvPr id="2" name="Picture 1">
            <a:extLst>
              <a:ext uri="{FF2B5EF4-FFF2-40B4-BE49-F238E27FC236}">
                <a16:creationId xmlns:a16="http://schemas.microsoft.com/office/drawing/2014/main" id="{71BCAAD6-DA02-4887-96BD-7BB78C1170D7}"/>
              </a:ext>
            </a:extLst>
          </p:cNvPr>
          <p:cNvPicPr>
            <a:picLocks noChangeAspect="1"/>
          </p:cNvPicPr>
          <p:nvPr/>
        </p:nvPicPr>
        <p:blipFill>
          <a:blip r:embed="rId5"/>
          <a:stretch>
            <a:fillRect/>
          </a:stretch>
        </p:blipFill>
        <p:spPr>
          <a:xfrm>
            <a:off x="901262" y="1778592"/>
            <a:ext cx="10389476" cy="3884139"/>
          </a:xfrm>
          <a:prstGeom prst="rect">
            <a:avLst/>
          </a:prstGeom>
        </p:spPr>
      </p:pic>
      <p:sp>
        <p:nvSpPr>
          <p:cNvPr id="3" name="Oval 2">
            <a:extLst>
              <a:ext uri="{FF2B5EF4-FFF2-40B4-BE49-F238E27FC236}">
                <a16:creationId xmlns:a16="http://schemas.microsoft.com/office/drawing/2014/main" id="{050D8AA6-E2DE-4121-A39B-BD92061712A1}"/>
              </a:ext>
            </a:extLst>
          </p:cNvPr>
          <p:cNvSpPr/>
          <p:nvPr/>
        </p:nvSpPr>
        <p:spPr>
          <a:xfrm>
            <a:off x="2039007" y="5454869"/>
            <a:ext cx="252248" cy="2078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1C3E8D3A-F6DC-4089-99C1-9FEB6D9BB373}"/>
              </a:ext>
            </a:extLst>
          </p:cNvPr>
          <p:cNvSpPr/>
          <p:nvPr/>
        </p:nvSpPr>
        <p:spPr>
          <a:xfrm>
            <a:off x="7940565" y="4158783"/>
            <a:ext cx="252248" cy="2078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3C1C82B-C9F5-4DBF-A909-D04C695C90CF}"/>
              </a:ext>
            </a:extLst>
          </p:cNvPr>
          <p:cNvSpPr/>
          <p:nvPr/>
        </p:nvSpPr>
        <p:spPr>
          <a:xfrm>
            <a:off x="6379778" y="1864214"/>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305227C1-40F5-49C7-BEB5-30BC6ABEC333}"/>
              </a:ext>
            </a:extLst>
          </p:cNvPr>
          <p:cNvSpPr/>
          <p:nvPr/>
        </p:nvSpPr>
        <p:spPr>
          <a:xfrm>
            <a:off x="4293474" y="2743769"/>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57197D6-98C0-4DF7-806E-51D3FB26C871}"/>
              </a:ext>
            </a:extLst>
          </p:cNvPr>
          <p:cNvSpPr/>
          <p:nvPr/>
        </p:nvSpPr>
        <p:spPr>
          <a:xfrm>
            <a:off x="775138" y="3980676"/>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4CC2A46-2710-42BB-A2D4-10FF6817C769}"/>
              </a:ext>
            </a:extLst>
          </p:cNvPr>
          <p:cNvSpPr/>
          <p:nvPr/>
        </p:nvSpPr>
        <p:spPr>
          <a:xfrm>
            <a:off x="9667695" y="3325069"/>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23EEC052-C877-4822-9CEC-1FBE91CD9B09}"/>
              </a:ext>
            </a:extLst>
          </p:cNvPr>
          <p:cNvSpPr txBox="1">
            <a:spLocks/>
          </p:cNvSpPr>
          <p:nvPr/>
        </p:nvSpPr>
        <p:spPr>
          <a:xfrm>
            <a:off x="901262" y="172303"/>
            <a:ext cx="10058400"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dirty="0"/>
              <a:t>The algorithms: Pattern Matching </a:t>
            </a:r>
          </a:p>
        </p:txBody>
      </p:sp>
      <p:pic>
        <p:nvPicPr>
          <p:cNvPr id="15" name="Photos 2022-01-10 14-32-05">
            <a:hlinkClick r:id="" action="ppaction://media"/>
            <a:extLst>
              <a:ext uri="{FF2B5EF4-FFF2-40B4-BE49-F238E27FC236}">
                <a16:creationId xmlns:a16="http://schemas.microsoft.com/office/drawing/2014/main" id="{E67C1354-812D-4074-8246-630CCCDF976B}"/>
              </a:ext>
            </a:extLst>
          </p:cNvPr>
          <p:cNvPicPr>
            <a:picLocks noChangeAspect="1"/>
          </p:cNvPicPr>
          <p:nvPr>
            <a:videoFile r:link="rId1"/>
            <p:extLst>
              <p:ext uri="{DAA4B4D4-6D71-4841-9C94-3DE7FCFB9230}">
                <p14:media xmlns:p14="http://schemas.microsoft.com/office/powerpoint/2010/main" r:embed="rId2">
                  <p14:trim st="1452" end="5584.6333"/>
                </p14:media>
              </p:ext>
            </p:extLst>
          </p:nvPr>
        </p:nvPicPr>
        <p:blipFill rotWithShape="1">
          <a:blip r:embed="rId6"/>
          <a:srcRect l="16434" t="9460" r="18246"/>
          <a:stretch>
            <a:fillRect/>
          </a:stretch>
        </p:blipFill>
        <p:spPr>
          <a:xfrm>
            <a:off x="8561312" y="4123153"/>
            <a:ext cx="3630688" cy="2746955"/>
          </a:xfrm>
          <a:prstGeom prst="rect">
            <a:avLst/>
          </a:prstGeom>
        </p:spPr>
      </p:pic>
    </p:spTree>
    <p:extLst>
      <p:ext uri="{BB962C8B-B14F-4D97-AF65-F5344CB8AC3E}">
        <p14:creationId xmlns:p14="http://schemas.microsoft.com/office/powerpoint/2010/main" val="2742411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432" fill="hold"/>
                                        <p:tgtEl>
                                          <p:spTgt spid="15"/>
                                        </p:tgtEl>
                                      </p:cBhvr>
                                    </p:cmd>
                                  </p:childTnLst>
                                </p:cTn>
                              </p:par>
                            </p:childTnLst>
                          </p:cTn>
                        </p:par>
                        <p:par>
                          <p:cTn id="7" fill="hold">
                            <p:stCondLst>
                              <p:cond delay="15432"/>
                            </p:stCondLst>
                            <p:childTnLst>
                              <p:par>
                                <p:cTn id="8" presetID="6" presetClass="entr" presetSubtype="16" fill="hold" grpId="0" nodeType="after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circle(in)">
                                      <p:cBhvr>
                                        <p:cTn id="10" dur="350"/>
                                        <p:tgtEl>
                                          <p:spTgt spid="11"/>
                                        </p:tgtEl>
                                      </p:cBhvr>
                                    </p:animEffect>
                                  </p:childTnLst>
                                </p:cTn>
                              </p:par>
                            </p:childTnLst>
                          </p:cTn>
                        </p:par>
                        <p:par>
                          <p:cTn id="11" fill="hold">
                            <p:stCondLst>
                              <p:cond delay="15782"/>
                            </p:stCondLst>
                            <p:childTnLst>
                              <p:par>
                                <p:cTn id="12" presetID="6" presetClass="entr" presetSubtype="16"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circle(in)">
                                      <p:cBhvr>
                                        <p:cTn id="14" dur="350"/>
                                        <p:tgtEl>
                                          <p:spTgt spid="3"/>
                                        </p:tgtEl>
                                      </p:cBhvr>
                                    </p:animEffect>
                                  </p:childTnLst>
                                </p:cTn>
                              </p:par>
                            </p:childTnLst>
                          </p:cTn>
                        </p:par>
                        <p:par>
                          <p:cTn id="15" fill="hold">
                            <p:stCondLst>
                              <p:cond delay="16132"/>
                            </p:stCondLst>
                            <p:childTnLst>
                              <p:par>
                                <p:cTn id="16" presetID="6" presetClass="entr" presetSubtype="16"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circle(in)">
                                      <p:cBhvr>
                                        <p:cTn id="18" dur="350"/>
                                        <p:tgtEl>
                                          <p:spTgt spid="9"/>
                                        </p:tgtEl>
                                      </p:cBhvr>
                                    </p:animEffect>
                                  </p:childTnLst>
                                </p:cTn>
                              </p:par>
                            </p:childTnLst>
                          </p:cTn>
                        </p:par>
                        <p:par>
                          <p:cTn id="19" fill="hold">
                            <p:stCondLst>
                              <p:cond delay="16482"/>
                            </p:stCondLst>
                            <p:childTnLst>
                              <p:par>
                                <p:cTn id="20" presetID="6" presetClass="entr" presetSubtype="16"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circle(in)">
                                      <p:cBhvr>
                                        <p:cTn id="22" dur="350"/>
                                        <p:tgtEl>
                                          <p:spTgt spid="7"/>
                                        </p:tgtEl>
                                      </p:cBhvr>
                                    </p:animEffect>
                                  </p:childTnLst>
                                </p:cTn>
                              </p:par>
                            </p:childTnLst>
                          </p:cTn>
                        </p:par>
                        <p:par>
                          <p:cTn id="23" fill="hold">
                            <p:stCondLst>
                              <p:cond delay="16832"/>
                            </p:stCondLst>
                            <p:childTnLst>
                              <p:par>
                                <p:cTn id="24" presetID="6" presetClass="entr" presetSubtype="16"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circle(in)">
                                      <p:cBhvr>
                                        <p:cTn id="26" dur="350"/>
                                        <p:tgtEl>
                                          <p:spTgt spid="6"/>
                                        </p:tgtEl>
                                      </p:cBhvr>
                                    </p:animEffect>
                                  </p:childTnLst>
                                </p:cTn>
                              </p:par>
                            </p:childTnLst>
                          </p:cTn>
                        </p:par>
                        <p:par>
                          <p:cTn id="27" fill="hold">
                            <p:stCondLst>
                              <p:cond delay="17182"/>
                            </p:stCondLst>
                            <p:childTnLst>
                              <p:par>
                                <p:cTn id="28" presetID="6" presetClass="entr" presetSubtype="16"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circle(in)">
                                      <p:cBhvr>
                                        <p:cTn id="30" dur="35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mediacall" presetSubtype="0" fill="hold" nodeType="clickEffect">
                                  <p:stCondLst>
                                    <p:cond delay="0"/>
                                  </p:stCondLst>
                                  <p:childTnLst>
                                    <p:cmd type="call" cmd="togglePause">
                                      <p:cBhvr>
                                        <p:cTn id="34"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35" fill="remove" display="0">
                  <p:stCondLst>
                    <p:cond delay="indefinite"/>
                  </p:stCondLst>
                </p:cTn>
                <p:tgtEl>
                  <p:spTgt spid="15"/>
                </p:tgtEl>
              </p:cMediaNode>
            </p:video>
          </p:childTnLst>
        </p:cTn>
      </p:par>
    </p:tnLst>
    <p:bldLst>
      <p:bldP spid="3" grpId="0" animBg="1"/>
      <p:bldP spid="6" grpId="0" animBg="1"/>
      <p:bldP spid="7" grpId="0" animBg="1"/>
      <p:bldP spid="9" grpId="0" animBg="1"/>
      <p:bldP spid="11" grpId="0" animBg="1"/>
      <p:bldP spid="1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04EBF81-9A7B-4A73-80CC-51013388C9AF}"/>
              </a:ext>
            </a:extLst>
          </p:cNvPr>
          <p:cNvSpPr/>
          <p:nvPr/>
        </p:nvSpPr>
        <p:spPr>
          <a:xfrm rot="1085704">
            <a:off x="5834548" y="1478280"/>
            <a:ext cx="2745571" cy="1862048"/>
          </a:xfrm>
          <a:prstGeom prst="rect">
            <a:avLst/>
          </a:prstGeom>
          <a:noFill/>
        </p:spPr>
        <p:txBody>
          <a:bodyPr wrap="square" lIns="91440" tIns="45720" rIns="91440" bIns="45720">
            <a:spAutoFit/>
          </a:bodyPr>
          <a:lstStyle/>
          <a:p>
            <a:pPr algn="ctr"/>
            <a:endParaRPr lang="en-US" sz="11500" b="1" spc="50" dirty="0">
              <a:ln w="0"/>
              <a:solidFill>
                <a:schemeClr val="bg2"/>
              </a:solidFill>
              <a:effectLst>
                <a:innerShdw blurRad="63500" dist="50800" dir="13500000">
                  <a:srgbClr val="000000">
                    <a:alpha val="50000"/>
                  </a:srgbClr>
                </a:innerShdw>
              </a:effectLst>
            </a:endParaRPr>
          </a:p>
        </p:txBody>
      </p:sp>
      <p:pic>
        <p:nvPicPr>
          <p:cNvPr id="2" name="Picture 1">
            <a:extLst>
              <a:ext uri="{FF2B5EF4-FFF2-40B4-BE49-F238E27FC236}">
                <a16:creationId xmlns:a16="http://schemas.microsoft.com/office/drawing/2014/main" id="{71BCAAD6-DA02-4887-96BD-7BB78C1170D7}"/>
              </a:ext>
            </a:extLst>
          </p:cNvPr>
          <p:cNvPicPr>
            <a:picLocks noChangeAspect="1"/>
          </p:cNvPicPr>
          <p:nvPr/>
        </p:nvPicPr>
        <p:blipFill>
          <a:blip r:embed="rId7"/>
          <a:stretch>
            <a:fillRect/>
          </a:stretch>
        </p:blipFill>
        <p:spPr>
          <a:xfrm>
            <a:off x="901262" y="1778592"/>
            <a:ext cx="10389476" cy="3884139"/>
          </a:xfrm>
          <a:prstGeom prst="rect">
            <a:avLst/>
          </a:prstGeom>
        </p:spPr>
      </p:pic>
      <p:cxnSp>
        <p:nvCxnSpPr>
          <p:cNvPr id="5" name="Straight Arrow Connector 4">
            <a:extLst>
              <a:ext uri="{FF2B5EF4-FFF2-40B4-BE49-F238E27FC236}">
                <a16:creationId xmlns:a16="http://schemas.microsoft.com/office/drawing/2014/main" id="{FB165B58-717D-4972-8AC5-B9CE39D6B173}"/>
              </a:ext>
            </a:extLst>
          </p:cNvPr>
          <p:cNvCxnSpPr>
            <a:cxnSpLocks/>
          </p:cNvCxnSpPr>
          <p:nvPr/>
        </p:nvCxnSpPr>
        <p:spPr>
          <a:xfrm>
            <a:off x="901262" y="4330262"/>
            <a:ext cx="1358462" cy="124022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22BB831-EA09-4D89-833A-AC3A51C2E076}"/>
              </a:ext>
            </a:extLst>
          </p:cNvPr>
          <p:cNvCxnSpPr>
            <a:cxnSpLocks/>
          </p:cNvCxnSpPr>
          <p:nvPr/>
        </p:nvCxnSpPr>
        <p:spPr>
          <a:xfrm>
            <a:off x="6484883" y="2081048"/>
            <a:ext cx="1618593" cy="22492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724B970-00C6-4720-A53D-C43E23A5F9AF}"/>
              </a:ext>
            </a:extLst>
          </p:cNvPr>
          <p:cNvCxnSpPr>
            <a:cxnSpLocks/>
          </p:cNvCxnSpPr>
          <p:nvPr/>
        </p:nvCxnSpPr>
        <p:spPr>
          <a:xfrm flipV="1">
            <a:off x="2259724" y="2879834"/>
            <a:ext cx="2165131" cy="2667588"/>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DCC266F-BB99-4CCE-8728-3860CAFCEA54}"/>
              </a:ext>
            </a:extLst>
          </p:cNvPr>
          <p:cNvCxnSpPr>
            <a:cxnSpLocks/>
          </p:cNvCxnSpPr>
          <p:nvPr/>
        </p:nvCxnSpPr>
        <p:spPr>
          <a:xfrm flipV="1">
            <a:off x="4419600" y="2081048"/>
            <a:ext cx="1972840" cy="91644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C62299F-00DE-48E3-A73A-8A1115877B0E}"/>
              </a:ext>
            </a:extLst>
          </p:cNvPr>
          <p:cNvCxnSpPr>
            <a:cxnSpLocks/>
          </p:cNvCxnSpPr>
          <p:nvPr/>
        </p:nvCxnSpPr>
        <p:spPr>
          <a:xfrm flipV="1">
            <a:off x="8150444" y="3567242"/>
            <a:ext cx="1655708" cy="735571"/>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9DF0ED90-A9D9-4FB9-9ABE-E656B41C8977}"/>
              </a:ext>
            </a:extLst>
          </p:cNvPr>
          <p:cNvSpPr/>
          <p:nvPr/>
        </p:nvSpPr>
        <p:spPr>
          <a:xfrm>
            <a:off x="2039007" y="5454869"/>
            <a:ext cx="252248" cy="2078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2C0E0A78-FC66-4297-8F40-F71D13B1B2BA}"/>
              </a:ext>
            </a:extLst>
          </p:cNvPr>
          <p:cNvSpPr/>
          <p:nvPr/>
        </p:nvSpPr>
        <p:spPr>
          <a:xfrm>
            <a:off x="7940565" y="4158783"/>
            <a:ext cx="252248" cy="2078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89C0ABE5-7906-4FB8-9333-DB38F8F04828}"/>
              </a:ext>
            </a:extLst>
          </p:cNvPr>
          <p:cNvSpPr/>
          <p:nvPr/>
        </p:nvSpPr>
        <p:spPr>
          <a:xfrm>
            <a:off x="6379778" y="1864214"/>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714D1097-915C-431E-8DAE-1889A16492B3}"/>
              </a:ext>
            </a:extLst>
          </p:cNvPr>
          <p:cNvSpPr/>
          <p:nvPr/>
        </p:nvSpPr>
        <p:spPr>
          <a:xfrm>
            <a:off x="4293474" y="2743769"/>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35D20F29-F659-4288-A444-738C18B9FA25}"/>
              </a:ext>
            </a:extLst>
          </p:cNvPr>
          <p:cNvSpPr/>
          <p:nvPr/>
        </p:nvSpPr>
        <p:spPr>
          <a:xfrm>
            <a:off x="775138" y="3980676"/>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5D17F585-1D41-42F7-B4FC-6B0605E58B7B}"/>
              </a:ext>
            </a:extLst>
          </p:cNvPr>
          <p:cNvSpPr/>
          <p:nvPr/>
        </p:nvSpPr>
        <p:spPr>
          <a:xfrm>
            <a:off x="9667695" y="3325069"/>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BBF68BE1-BB71-44CE-8F80-145A7C21BBE4}"/>
              </a:ext>
            </a:extLst>
          </p:cNvPr>
          <p:cNvSpPr txBox="1">
            <a:spLocks/>
          </p:cNvSpPr>
          <p:nvPr/>
        </p:nvSpPr>
        <p:spPr>
          <a:xfrm>
            <a:off x="901262" y="172303"/>
            <a:ext cx="10058400"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dirty="0"/>
              <a:t>The algorithms: Pattern Matching </a:t>
            </a:r>
          </a:p>
        </p:txBody>
      </p:sp>
      <p:pic>
        <p:nvPicPr>
          <p:cNvPr id="7" name="Photos 2022-01-10 14-49-42">
            <a:hlinkClick r:id="" action="ppaction://media"/>
            <a:extLst>
              <a:ext uri="{FF2B5EF4-FFF2-40B4-BE49-F238E27FC236}">
                <a16:creationId xmlns:a16="http://schemas.microsoft.com/office/drawing/2014/main" id="{D2E33A13-0515-4D2A-AC1D-003C80B93224}"/>
              </a:ext>
            </a:extLst>
          </p:cNvPr>
          <p:cNvPicPr>
            <a:picLocks noChangeAspect="1"/>
          </p:cNvPicPr>
          <p:nvPr>
            <a:videoFile r:link="rId1"/>
            <p:extLst>
              <p:ext uri="{DAA4B4D4-6D71-4841-9C94-3DE7FCFB9230}">
                <p14:media xmlns:p14="http://schemas.microsoft.com/office/powerpoint/2010/main" r:embed="rId2">
                  <p14:trim end="4413.3666"/>
                </p14:media>
              </p:ext>
            </p:extLst>
          </p:nvPr>
        </p:nvPicPr>
        <p:blipFill rotWithShape="1">
          <a:blip r:embed="rId8"/>
          <a:srcRect l="16332" t="12412" r="17604"/>
          <a:stretch/>
        </p:blipFill>
        <p:spPr>
          <a:xfrm>
            <a:off x="8668408" y="4426268"/>
            <a:ext cx="3523592" cy="2549897"/>
          </a:xfrm>
          <a:prstGeom prst="rect">
            <a:avLst/>
          </a:prstGeom>
        </p:spPr>
      </p:pic>
      <p:pic>
        <p:nvPicPr>
          <p:cNvPr id="9" name="Photos 2022-01-11 15-11-27">
            <a:hlinkClick r:id="" action="ppaction://media"/>
            <a:extLst>
              <a:ext uri="{FF2B5EF4-FFF2-40B4-BE49-F238E27FC236}">
                <a16:creationId xmlns:a16="http://schemas.microsoft.com/office/drawing/2014/main" id="{B3BEF44D-FCCA-4E46-9742-58FA05C0E287}"/>
              </a:ext>
            </a:extLst>
          </p:cNvPr>
          <p:cNvPicPr>
            <a:picLocks noChangeAspect="1"/>
          </p:cNvPicPr>
          <p:nvPr>
            <a:videoFile r:link="rId4"/>
            <p:extLst>
              <p:ext uri="{DAA4B4D4-6D71-4841-9C94-3DE7FCFB9230}">
                <p14:media xmlns:p14="http://schemas.microsoft.com/office/powerpoint/2010/main" r:embed="rId3"/>
              </p:ext>
            </p:extLst>
          </p:nvPr>
        </p:nvPicPr>
        <p:blipFill rotWithShape="1">
          <a:blip r:embed="rId9"/>
          <a:srcRect l="17486" t="13144" r="20091" b="4691"/>
          <a:stretch/>
        </p:blipFill>
        <p:spPr>
          <a:xfrm>
            <a:off x="4114800" y="4427480"/>
            <a:ext cx="3426076" cy="2461448"/>
          </a:xfrm>
          <a:prstGeom prst="rect">
            <a:avLst/>
          </a:prstGeom>
        </p:spPr>
      </p:pic>
    </p:spTree>
    <p:extLst>
      <p:ext uri="{BB962C8B-B14F-4D97-AF65-F5344CB8AC3E}">
        <p14:creationId xmlns:p14="http://schemas.microsoft.com/office/powerpoint/2010/main" val="4024274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4277" fill="hold"/>
                                        <p:tgtEl>
                                          <p:spTgt spid="7"/>
                                        </p:tgtEl>
                                      </p:cBhvr>
                                    </p:cmd>
                                  </p:childTnLst>
                                </p:cTn>
                              </p:par>
                              <p:par>
                                <p:cTn id="7" presetID="1" presetClass="mediacall" presetSubtype="0" fill="hold" nodeType="withEffect">
                                  <p:stCondLst>
                                    <p:cond delay="0"/>
                                  </p:stCondLst>
                                  <p:childTnLst>
                                    <p:cmd type="call" cmd="playFrom(0.0)">
                                      <p:cBhvr>
                                        <p:cTn id="8" dur="12842" fill="hold"/>
                                        <p:tgtEl>
                                          <p:spTgt spid="9"/>
                                        </p:tgtEl>
                                      </p:cBhvr>
                                    </p:cmd>
                                  </p:childTnLst>
                                </p:cTn>
                              </p:par>
                              <p:par>
                                <p:cTn id="9" presetID="6" presetClass="exit" presetSubtype="32" fill="hold" grpId="0" nodeType="withEffect">
                                  <p:stCondLst>
                                    <p:cond delay="0"/>
                                  </p:stCondLst>
                                  <p:childTnLst>
                                    <p:animEffect transition="out" filter="circle(out)">
                                      <p:cBhvr>
                                        <p:cTn id="10" dur="350"/>
                                        <p:tgtEl>
                                          <p:spTgt spid="36"/>
                                        </p:tgtEl>
                                      </p:cBhvr>
                                    </p:animEffect>
                                    <p:set>
                                      <p:cBhvr>
                                        <p:cTn id="11" dur="1" fill="hold">
                                          <p:stCondLst>
                                            <p:cond delay="349"/>
                                          </p:stCondLst>
                                        </p:cTn>
                                        <p:tgtEl>
                                          <p:spTgt spid="36"/>
                                        </p:tgtEl>
                                        <p:attrNameLst>
                                          <p:attrName>style.visibility</p:attrName>
                                        </p:attrNameLst>
                                      </p:cBhvr>
                                      <p:to>
                                        <p:strVal val="hidden"/>
                                      </p:to>
                                    </p:set>
                                  </p:childTnLst>
                                </p:cTn>
                              </p:par>
                              <p:par>
                                <p:cTn id="12" presetID="22" presetClass="entr" presetSubtype="8"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350"/>
                                        <p:tgtEl>
                                          <p:spTgt spid="5"/>
                                        </p:tgtEl>
                                      </p:cBhvr>
                                    </p:animEffect>
                                  </p:childTnLst>
                                </p:cTn>
                              </p:par>
                              <p:par>
                                <p:cTn id="15" presetID="6" presetClass="exit" presetSubtype="32" fill="hold" grpId="0" nodeType="withEffect">
                                  <p:stCondLst>
                                    <p:cond delay="0"/>
                                  </p:stCondLst>
                                  <p:childTnLst>
                                    <p:animEffect transition="out" filter="circle(out)">
                                      <p:cBhvr>
                                        <p:cTn id="16" dur="350"/>
                                        <p:tgtEl>
                                          <p:spTgt spid="32"/>
                                        </p:tgtEl>
                                      </p:cBhvr>
                                    </p:animEffect>
                                    <p:set>
                                      <p:cBhvr>
                                        <p:cTn id="17" dur="1" fill="hold">
                                          <p:stCondLst>
                                            <p:cond delay="349"/>
                                          </p:stCondLst>
                                        </p:cTn>
                                        <p:tgtEl>
                                          <p:spTgt spid="32"/>
                                        </p:tgtEl>
                                        <p:attrNameLst>
                                          <p:attrName>style.visibility</p:attrName>
                                        </p:attrNameLst>
                                      </p:cBhvr>
                                      <p:to>
                                        <p:strVal val="hidden"/>
                                      </p:to>
                                    </p:set>
                                  </p:childTnLst>
                                </p:cTn>
                              </p:par>
                              <p:par>
                                <p:cTn id="18" presetID="22" presetClass="entr" presetSubtype="8" fill="hold"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ipe(left)">
                                      <p:cBhvr>
                                        <p:cTn id="20" dur="350"/>
                                        <p:tgtEl>
                                          <p:spTgt spid="16"/>
                                        </p:tgtEl>
                                      </p:cBhvr>
                                    </p:animEffect>
                                  </p:childTnLst>
                                </p:cTn>
                              </p:par>
                              <p:par>
                                <p:cTn id="21" presetID="6" presetClass="exit" presetSubtype="32" fill="hold" grpId="0" nodeType="withEffect">
                                  <p:stCondLst>
                                    <p:cond delay="0"/>
                                  </p:stCondLst>
                                  <p:childTnLst>
                                    <p:animEffect transition="out" filter="circle(out)">
                                      <p:cBhvr>
                                        <p:cTn id="22" dur="350"/>
                                        <p:tgtEl>
                                          <p:spTgt spid="35"/>
                                        </p:tgtEl>
                                      </p:cBhvr>
                                    </p:animEffect>
                                    <p:set>
                                      <p:cBhvr>
                                        <p:cTn id="23" dur="1" fill="hold">
                                          <p:stCondLst>
                                            <p:cond delay="349"/>
                                          </p:stCondLst>
                                        </p:cTn>
                                        <p:tgtEl>
                                          <p:spTgt spid="35"/>
                                        </p:tgtEl>
                                        <p:attrNameLst>
                                          <p:attrName>style.visibility</p:attrName>
                                        </p:attrNameLst>
                                      </p:cBhvr>
                                      <p:to>
                                        <p:strVal val="hidden"/>
                                      </p:to>
                                    </p:set>
                                  </p:childTnLst>
                                </p:cTn>
                              </p:par>
                              <p:par>
                                <p:cTn id="24" presetID="22" presetClass="entr" presetSubtype="8" fill="hold"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350"/>
                                        <p:tgtEl>
                                          <p:spTgt spid="20"/>
                                        </p:tgtEl>
                                      </p:cBhvr>
                                    </p:animEffect>
                                  </p:childTnLst>
                                </p:cTn>
                              </p:par>
                              <p:par>
                                <p:cTn id="27" presetID="6" presetClass="exit" presetSubtype="32" fill="hold" grpId="0" nodeType="withEffect">
                                  <p:stCondLst>
                                    <p:cond delay="0"/>
                                  </p:stCondLst>
                                  <p:childTnLst>
                                    <p:animEffect transition="out" filter="circle(out)">
                                      <p:cBhvr>
                                        <p:cTn id="28" dur="350"/>
                                        <p:tgtEl>
                                          <p:spTgt spid="34"/>
                                        </p:tgtEl>
                                      </p:cBhvr>
                                    </p:animEffect>
                                    <p:set>
                                      <p:cBhvr>
                                        <p:cTn id="29" dur="1" fill="hold">
                                          <p:stCondLst>
                                            <p:cond delay="349"/>
                                          </p:stCondLst>
                                        </p:cTn>
                                        <p:tgtEl>
                                          <p:spTgt spid="34"/>
                                        </p:tgtEl>
                                        <p:attrNameLst>
                                          <p:attrName>style.visibility</p:attrName>
                                        </p:attrNameLst>
                                      </p:cBhvr>
                                      <p:to>
                                        <p:strVal val="hidden"/>
                                      </p:to>
                                    </p:set>
                                  </p:childTnLst>
                                </p:cTn>
                              </p:par>
                              <p:par>
                                <p:cTn id="30" presetID="22" presetClass="entr" presetSubtype="8" fill="hold"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left)">
                                      <p:cBhvr>
                                        <p:cTn id="32" dur="350"/>
                                        <p:tgtEl>
                                          <p:spTgt spid="13"/>
                                        </p:tgtEl>
                                      </p:cBhvr>
                                    </p:animEffect>
                                  </p:childTnLst>
                                </p:cTn>
                              </p:par>
                              <p:par>
                                <p:cTn id="33" presetID="6" presetClass="exit" presetSubtype="32" fill="hold" grpId="0" nodeType="withEffect">
                                  <p:stCondLst>
                                    <p:cond delay="0"/>
                                  </p:stCondLst>
                                  <p:childTnLst>
                                    <p:animEffect transition="out" filter="circle(out)">
                                      <p:cBhvr>
                                        <p:cTn id="34" dur="350"/>
                                        <p:tgtEl>
                                          <p:spTgt spid="33"/>
                                        </p:tgtEl>
                                      </p:cBhvr>
                                    </p:animEffect>
                                    <p:set>
                                      <p:cBhvr>
                                        <p:cTn id="35" dur="1" fill="hold">
                                          <p:stCondLst>
                                            <p:cond delay="349"/>
                                          </p:stCondLst>
                                        </p:cTn>
                                        <p:tgtEl>
                                          <p:spTgt spid="33"/>
                                        </p:tgtEl>
                                        <p:attrNameLst>
                                          <p:attrName>style.visibility</p:attrName>
                                        </p:attrNameLst>
                                      </p:cBhvr>
                                      <p:to>
                                        <p:strVal val="hidden"/>
                                      </p:to>
                                    </p:set>
                                  </p:childTnLst>
                                </p:cTn>
                              </p:par>
                              <p:par>
                                <p:cTn id="36" presetID="22" presetClass="entr" presetSubtype="8" fill="hold" nodeType="with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wipe(left)">
                                      <p:cBhvr>
                                        <p:cTn id="38" dur="350"/>
                                        <p:tgtEl>
                                          <p:spTgt spid="23"/>
                                        </p:tgtEl>
                                      </p:cBhvr>
                                    </p:animEffect>
                                  </p:childTnLst>
                                </p:cTn>
                              </p:par>
                              <p:par>
                                <p:cTn id="39" presetID="6" presetClass="exit" presetSubtype="32" fill="hold" grpId="0" nodeType="withEffect">
                                  <p:stCondLst>
                                    <p:cond delay="0"/>
                                  </p:stCondLst>
                                  <p:childTnLst>
                                    <p:animEffect transition="out" filter="circle(out)">
                                      <p:cBhvr>
                                        <p:cTn id="40" dur="350"/>
                                        <p:tgtEl>
                                          <p:spTgt spid="37"/>
                                        </p:tgtEl>
                                      </p:cBhvr>
                                    </p:animEffect>
                                    <p:set>
                                      <p:cBhvr>
                                        <p:cTn id="41" dur="1" fill="hold">
                                          <p:stCondLst>
                                            <p:cond delay="349"/>
                                          </p:stCondLst>
                                        </p:cTn>
                                        <p:tgtEl>
                                          <p:spTgt spid="37"/>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2" presetClass="mediacall" presetSubtype="0" fill="hold" nodeType="clickEffect">
                                  <p:stCondLst>
                                    <p:cond delay="0"/>
                                  </p:stCondLst>
                                  <p:childTnLst>
                                    <p:cmd type="call" cmd="togglePause">
                                      <p:cBhvr>
                                        <p:cTn id="45" dur="1" fill="hold"/>
                                        <p:tgtEl>
                                          <p:spTgt spid="7"/>
                                        </p:tgtEl>
                                      </p:cBhvr>
                                    </p:cmd>
                                  </p:childTnLst>
                                </p:cTn>
                              </p:par>
                            </p:childTnLst>
                          </p:cTn>
                        </p:par>
                      </p:childTnLst>
                    </p:cTn>
                  </p:par>
                  <p:par>
                    <p:cTn id="46" fill="hold">
                      <p:stCondLst>
                        <p:cond delay="indefinite"/>
                      </p:stCondLst>
                      <p:childTnLst>
                        <p:par>
                          <p:cTn id="47" fill="hold">
                            <p:stCondLst>
                              <p:cond delay="0"/>
                            </p:stCondLst>
                            <p:childTnLst>
                              <p:par>
                                <p:cTn id="48" presetID="2" presetClass="mediacall" presetSubtype="0" fill="hold" nodeType="clickEffect">
                                  <p:stCondLst>
                                    <p:cond delay="0"/>
                                  </p:stCondLst>
                                  <p:childTnLst>
                                    <p:cmd type="call" cmd="togglePause">
                                      <p:cBhvr>
                                        <p:cTn id="49"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50" fill="hold" display="0">
                  <p:stCondLst>
                    <p:cond delay="indefinite"/>
                  </p:stCondLst>
                </p:cTn>
                <p:tgtEl>
                  <p:spTgt spid="7"/>
                </p:tgtEl>
              </p:cMediaNode>
            </p:video>
            <p:video>
              <p:cMediaNode vol="80000">
                <p:cTn id="51" fill="hold" display="0">
                  <p:stCondLst>
                    <p:cond delay="indefinite"/>
                  </p:stCondLst>
                </p:cTn>
                <p:tgtEl>
                  <p:spTgt spid="9"/>
                </p:tgtEl>
              </p:cMediaNode>
            </p:video>
          </p:childTnLst>
        </p:cTn>
      </p:par>
    </p:tnLst>
    <p:bldLst>
      <p:bldP spid="32" grpId="0" animBg="1"/>
      <p:bldP spid="33" grpId="0" animBg="1"/>
      <p:bldP spid="34" grpId="0" animBg="1"/>
      <p:bldP spid="35" grpId="0" animBg="1"/>
      <p:bldP spid="36" grpId="0" animBg="1"/>
      <p:bldP spid="3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04EBF81-9A7B-4A73-80CC-51013388C9AF}"/>
              </a:ext>
            </a:extLst>
          </p:cNvPr>
          <p:cNvSpPr/>
          <p:nvPr/>
        </p:nvSpPr>
        <p:spPr>
          <a:xfrm rot="1085704">
            <a:off x="5834548" y="1478280"/>
            <a:ext cx="2745571" cy="1862048"/>
          </a:xfrm>
          <a:prstGeom prst="rect">
            <a:avLst/>
          </a:prstGeom>
          <a:noFill/>
        </p:spPr>
        <p:txBody>
          <a:bodyPr wrap="square" lIns="91440" tIns="45720" rIns="91440" bIns="45720">
            <a:spAutoFit/>
          </a:bodyPr>
          <a:lstStyle/>
          <a:p>
            <a:pPr algn="ctr"/>
            <a:endParaRPr lang="en-US" sz="11500" b="1" spc="50" dirty="0">
              <a:ln w="0"/>
              <a:solidFill>
                <a:schemeClr val="bg2"/>
              </a:solidFill>
              <a:effectLst>
                <a:innerShdw blurRad="63500" dist="50800" dir="13500000">
                  <a:srgbClr val="000000">
                    <a:alpha val="50000"/>
                  </a:srgbClr>
                </a:innerShdw>
              </a:effectLst>
            </a:endParaRPr>
          </a:p>
        </p:txBody>
      </p:sp>
      <p:cxnSp>
        <p:nvCxnSpPr>
          <p:cNvPr id="5" name="Straight Arrow Connector 4">
            <a:extLst>
              <a:ext uri="{FF2B5EF4-FFF2-40B4-BE49-F238E27FC236}">
                <a16:creationId xmlns:a16="http://schemas.microsoft.com/office/drawing/2014/main" id="{FB165B58-717D-4972-8AC5-B9CE39D6B173}"/>
              </a:ext>
            </a:extLst>
          </p:cNvPr>
          <p:cNvCxnSpPr>
            <a:cxnSpLocks/>
          </p:cNvCxnSpPr>
          <p:nvPr/>
        </p:nvCxnSpPr>
        <p:spPr>
          <a:xfrm>
            <a:off x="901262" y="4330262"/>
            <a:ext cx="1358462" cy="124022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22BB831-EA09-4D89-833A-AC3A51C2E076}"/>
              </a:ext>
            </a:extLst>
          </p:cNvPr>
          <p:cNvCxnSpPr>
            <a:cxnSpLocks/>
          </p:cNvCxnSpPr>
          <p:nvPr/>
        </p:nvCxnSpPr>
        <p:spPr>
          <a:xfrm>
            <a:off x="6484883" y="2081048"/>
            <a:ext cx="1618593" cy="22492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724B970-00C6-4720-A53D-C43E23A5F9AF}"/>
              </a:ext>
            </a:extLst>
          </p:cNvPr>
          <p:cNvCxnSpPr>
            <a:cxnSpLocks/>
          </p:cNvCxnSpPr>
          <p:nvPr/>
        </p:nvCxnSpPr>
        <p:spPr>
          <a:xfrm flipV="1">
            <a:off x="2259724" y="2879834"/>
            <a:ext cx="2165131" cy="2667588"/>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DCC266F-BB99-4CCE-8728-3860CAFCEA54}"/>
              </a:ext>
            </a:extLst>
          </p:cNvPr>
          <p:cNvCxnSpPr>
            <a:cxnSpLocks/>
          </p:cNvCxnSpPr>
          <p:nvPr/>
        </p:nvCxnSpPr>
        <p:spPr>
          <a:xfrm flipV="1">
            <a:off x="4419600" y="2081048"/>
            <a:ext cx="1972840" cy="91644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C62299F-00DE-48E3-A73A-8A1115877B0E}"/>
              </a:ext>
            </a:extLst>
          </p:cNvPr>
          <p:cNvCxnSpPr>
            <a:cxnSpLocks/>
          </p:cNvCxnSpPr>
          <p:nvPr/>
        </p:nvCxnSpPr>
        <p:spPr>
          <a:xfrm flipV="1">
            <a:off x="8150444" y="3567242"/>
            <a:ext cx="1655708" cy="735571"/>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BD8689F-D67F-4B2E-B7EE-96FBE29783CA}"/>
              </a:ext>
            </a:extLst>
          </p:cNvPr>
          <p:cNvSpPr txBox="1"/>
          <p:nvPr/>
        </p:nvSpPr>
        <p:spPr>
          <a:xfrm>
            <a:off x="568872" y="2437775"/>
            <a:ext cx="1702676" cy="1169551"/>
          </a:xfrm>
          <a:prstGeom prst="rect">
            <a:avLst/>
          </a:prstGeom>
          <a:noFill/>
        </p:spPr>
        <p:txBody>
          <a:bodyPr wrap="square" rtlCol="0">
            <a:spAutoFit/>
          </a:bodyPr>
          <a:lstStyle/>
          <a:p>
            <a:pPr algn="ctr"/>
            <a:r>
              <a:rPr lang="en-US" sz="1400" dirty="0" err="1"/>
              <a:t>deltapip</a:t>
            </a:r>
            <a:r>
              <a:rPr lang="en-US" sz="1400" dirty="0"/>
              <a:t>: x</a:t>
            </a:r>
          </a:p>
          <a:p>
            <a:pPr algn="ctr"/>
            <a:r>
              <a:rPr lang="en-US" sz="1400" dirty="0" err="1"/>
              <a:t>deltaTime</a:t>
            </a:r>
            <a:r>
              <a:rPr lang="en-US" sz="1400" dirty="0"/>
              <a:t>: y</a:t>
            </a:r>
          </a:p>
          <a:p>
            <a:pPr algn="ctr"/>
            <a:r>
              <a:rPr lang="en-US" sz="1400" dirty="0"/>
              <a:t>Variance: z</a:t>
            </a:r>
          </a:p>
          <a:p>
            <a:pPr algn="ctr"/>
            <a:r>
              <a:rPr lang="en-US" sz="1400" dirty="0"/>
              <a:t>Skewness: t</a:t>
            </a:r>
          </a:p>
          <a:p>
            <a:pPr algn="ctr"/>
            <a:r>
              <a:rPr lang="en-US" sz="1400" dirty="0"/>
              <a:t>Kurtosis: u</a:t>
            </a:r>
          </a:p>
        </p:txBody>
      </p:sp>
      <p:sp>
        <p:nvSpPr>
          <p:cNvPr id="17" name="TextBox 16">
            <a:extLst>
              <a:ext uri="{FF2B5EF4-FFF2-40B4-BE49-F238E27FC236}">
                <a16:creationId xmlns:a16="http://schemas.microsoft.com/office/drawing/2014/main" id="{B4170899-B8F9-4B6C-BF48-9E2DFDB494E8}"/>
              </a:ext>
            </a:extLst>
          </p:cNvPr>
          <p:cNvSpPr txBox="1"/>
          <p:nvPr/>
        </p:nvSpPr>
        <p:spPr>
          <a:xfrm>
            <a:off x="159844" y="5023800"/>
            <a:ext cx="1702676" cy="307777"/>
          </a:xfrm>
          <a:prstGeom prst="rect">
            <a:avLst/>
          </a:prstGeom>
          <a:noFill/>
        </p:spPr>
        <p:txBody>
          <a:bodyPr wrap="square" rtlCol="0">
            <a:spAutoFit/>
          </a:bodyPr>
          <a:lstStyle/>
          <a:p>
            <a:pPr algn="ctr"/>
            <a:r>
              <a:rPr lang="en-US" sz="1400" dirty="0"/>
              <a:t>(x1,y1,z1,t1,u1)</a:t>
            </a:r>
          </a:p>
        </p:txBody>
      </p:sp>
      <p:sp>
        <p:nvSpPr>
          <p:cNvPr id="24" name="TextBox 23">
            <a:extLst>
              <a:ext uri="{FF2B5EF4-FFF2-40B4-BE49-F238E27FC236}">
                <a16:creationId xmlns:a16="http://schemas.microsoft.com/office/drawing/2014/main" id="{31B7F45E-E784-447F-B059-37AFDF1D0B04}"/>
              </a:ext>
            </a:extLst>
          </p:cNvPr>
          <p:cNvSpPr txBox="1"/>
          <p:nvPr/>
        </p:nvSpPr>
        <p:spPr>
          <a:xfrm>
            <a:off x="3047562" y="4265670"/>
            <a:ext cx="1702676" cy="307777"/>
          </a:xfrm>
          <a:prstGeom prst="rect">
            <a:avLst/>
          </a:prstGeom>
          <a:noFill/>
        </p:spPr>
        <p:txBody>
          <a:bodyPr wrap="square" rtlCol="0">
            <a:spAutoFit/>
          </a:bodyPr>
          <a:lstStyle/>
          <a:p>
            <a:pPr algn="ctr"/>
            <a:r>
              <a:rPr lang="en-US" sz="1400" dirty="0"/>
              <a:t>(x2,y2,z2,t2,u2)</a:t>
            </a:r>
          </a:p>
        </p:txBody>
      </p:sp>
      <p:sp>
        <p:nvSpPr>
          <p:cNvPr id="25" name="TextBox 24">
            <a:extLst>
              <a:ext uri="{FF2B5EF4-FFF2-40B4-BE49-F238E27FC236}">
                <a16:creationId xmlns:a16="http://schemas.microsoft.com/office/drawing/2014/main" id="{B39A6A33-1D71-4C35-9699-1B3CD8AFA430}"/>
              </a:ext>
            </a:extLst>
          </p:cNvPr>
          <p:cNvSpPr txBox="1"/>
          <p:nvPr/>
        </p:nvSpPr>
        <p:spPr>
          <a:xfrm>
            <a:off x="4931979" y="2593545"/>
            <a:ext cx="1702676" cy="307777"/>
          </a:xfrm>
          <a:prstGeom prst="rect">
            <a:avLst/>
          </a:prstGeom>
          <a:noFill/>
        </p:spPr>
        <p:txBody>
          <a:bodyPr wrap="square" rtlCol="0">
            <a:spAutoFit/>
          </a:bodyPr>
          <a:lstStyle/>
          <a:p>
            <a:pPr algn="ctr"/>
            <a:r>
              <a:rPr lang="en-US" sz="1400" dirty="0"/>
              <a:t>(x3,y3,z3,t3,u3)</a:t>
            </a:r>
          </a:p>
        </p:txBody>
      </p:sp>
      <p:sp>
        <p:nvSpPr>
          <p:cNvPr id="26" name="TextBox 25">
            <a:extLst>
              <a:ext uri="{FF2B5EF4-FFF2-40B4-BE49-F238E27FC236}">
                <a16:creationId xmlns:a16="http://schemas.microsoft.com/office/drawing/2014/main" id="{933C14A5-E471-4AD2-8627-262CAD75C635}"/>
              </a:ext>
            </a:extLst>
          </p:cNvPr>
          <p:cNvSpPr txBox="1"/>
          <p:nvPr/>
        </p:nvSpPr>
        <p:spPr>
          <a:xfrm>
            <a:off x="6903178" y="2572057"/>
            <a:ext cx="1702676" cy="307777"/>
          </a:xfrm>
          <a:prstGeom prst="rect">
            <a:avLst/>
          </a:prstGeom>
          <a:noFill/>
        </p:spPr>
        <p:txBody>
          <a:bodyPr wrap="square" rtlCol="0">
            <a:spAutoFit/>
          </a:bodyPr>
          <a:lstStyle/>
          <a:p>
            <a:pPr algn="ctr"/>
            <a:r>
              <a:rPr lang="en-US" sz="1400" dirty="0"/>
              <a:t>(x4,y4,z4,t4,u4)</a:t>
            </a:r>
          </a:p>
        </p:txBody>
      </p:sp>
      <p:sp>
        <p:nvSpPr>
          <p:cNvPr id="27" name="TextBox 26">
            <a:extLst>
              <a:ext uri="{FF2B5EF4-FFF2-40B4-BE49-F238E27FC236}">
                <a16:creationId xmlns:a16="http://schemas.microsoft.com/office/drawing/2014/main" id="{EBA18BC6-1428-48E9-8402-55E6566E5ADF}"/>
              </a:ext>
            </a:extLst>
          </p:cNvPr>
          <p:cNvSpPr txBox="1"/>
          <p:nvPr/>
        </p:nvSpPr>
        <p:spPr>
          <a:xfrm>
            <a:off x="8801396" y="3992558"/>
            <a:ext cx="1702676" cy="307777"/>
          </a:xfrm>
          <a:prstGeom prst="rect">
            <a:avLst/>
          </a:prstGeom>
          <a:noFill/>
        </p:spPr>
        <p:txBody>
          <a:bodyPr wrap="square" rtlCol="0">
            <a:spAutoFit/>
          </a:bodyPr>
          <a:lstStyle/>
          <a:p>
            <a:pPr algn="ctr"/>
            <a:r>
              <a:rPr lang="en-US" sz="1400" dirty="0"/>
              <a:t>(x5,y5,z5,t5,u5)</a:t>
            </a:r>
          </a:p>
        </p:txBody>
      </p:sp>
      <p:sp>
        <p:nvSpPr>
          <p:cNvPr id="28" name="Title 1">
            <a:extLst>
              <a:ext uri="{FF2B5EF4-FFF2-40B4-BE49-F238E27FC236}">
                <a16:creationId xmlns:a16="http://schemas.microsoft.com/office/drawing/2014/main" id="{5850193E-9F72-418E-A112-2B94B7B819BC}"/>
              </a:ext>
            </a:extLst>
          </p:cNvPr>
          <p:cNvSpPr txBox="1">
            <a:spLocks/>
          </p:cNvSpPr>
          <p:nvPr/>
        </p:nvSpPr>
        <p:spPr>
          <a:xfrm>
            <a:off x="901262" y="172303"/>
            <a:ext cx="10058400"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dirty="0"/>
              <a:t>The algorithms: Pattern Matching </a:t>
            </a:r>
          </a:p>
        </p:txBody>
      </p:sp>
    </p:spTree>
    <p:extLst>
      <p:ext uri="{BB962C8B-B14F-4D97-AF65-F5344CB8AC3E}">
        <p14:creationId xmlns:p14="http://schemas.microsoft.com/office/powerpoint/2010/main" val="745715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7" grpId="0"/>
      <p:bldP spid="24" grpId="0"/>
      <p:bldP spid="25" grpId="0"/>
      <p:bldP spid="26" grpId="0"/>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800" i="1" dirty="0">
                <a:solidFill>
                  <a:srgbClr val="FFFFFF"/>
                </a:solidFill>
              </a:rPr>
              <a:t>The Stock market is the story of CYCLES and of the HUMAN BEHAVIOR that is responsible for overreactions in both directions.</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Seth </a:t>
            </a:r>
            <a:r>
              <a:rPr lang="en-US" dirty="0" err="1">
                <a:solidFill>
                  <a:srgbClr val="FFFFFF"/>
                </a:solidFill>
              </a:rPr>
              <a:t>klarman</a:t>
            </a:r>
            <a:endParaRPr lang="en-US" dirty="0">
              <a:solidFill>
                <a:srgbClr val="FFFFFF"/>
              </a:solidFill>
            </a:endParaRPr>
          </a:p>
        </p:txBody>
      </p:sp>
    </p:spTree>
    <p:extLst>
      <p:ext uri="{BB962C8B-B14F-4D97-AF65-F5344CB8AC3E}">
        <p14:creationId xmlns:p14="http://schemas.microsoft.com/office/powerpoint/2010/main" val="191714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04EBF81-9A7B-4A73-80CC-51013388C9AF}"/>
              </a:ext>
            </a:extLst>
          </p:cNvPr>
          <p:cNvSpPr/>
          <p:nvPr/>
        </p:nvSpPr>
        <p:spPr>
          <a:xfrm rot="1085704">
            <a:off x="5834548" y="1478280"/>
            <a:ext cx="2745571" cy="1862048"/>
          </a:xfrm>
          <a:prstGeom prst="rect">
            <a:avLst/>
          </a:prstGeom>
          <a:noFill/>
        </p:spPr>
        <p:txBody>
          <a:bodyPr wrap="square" lIns="91440" tIns="45720" rIns="91440" bIns="45720">
            <a:spAutoFit/>
          </a:bodyPr>
          <a:lstStyle/>
          <a:p>
            <a:pPr algn="ctr"/>
            <a:endParaRPr lang="en-US" sz="11500" b="1" spc="50" dirty="0">
              <a:ln w="0"/>
              <a:solidFill>
                <a:schemeClr val="bg2"/>
              </a:solidFill>
              <a:effectLst>
                <a:innerShdw blurRad="63500" dist="50800" dir="13500000">
                  <a:srgbClr val="000000">
                    <a:alpha val="50000"/>
                  </a:srgbClr>
                </a:innerShdw>
              </a:effectLst>
            </a:endParaRPr>
          </a:p>
        </p:txBody>
      </p:sp>
      <p:cxnSp>
        <p:nvCxnSpPr>
          <p:cNvPr id="5" name="Straight Arrow Connector 4">
            <a:extLst>
              <a:ext uri="{FF2B5EF4-FFF2-40B4-BE49-F238E27FC236}">
                <a16:creationId xmlns:a16="http://schemas.microsoft.com/office/drawing/2014/main" id="{FB165B58-717D-4972-8AC5-B9CE39D6B173}"/>
              </a:ext>
            </a:extLst>
          </p:cNvPr>
          <p:cNvCxnSpPr>
            <a:cxnSpLocks/>
          </p:cNvCxnSpPr>
          <p:nvPr/>
        </p:nvCxnSpPr>
        <p:spPr>
          <a:xfrm>
            <a:off x="901262" y="4330262"/>
            <a:ext cx="1358462" cy="124022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22BB831-EA09-4D89-833A-AC3A51C2E076}"/>
              </a:ext>
            </a:extLst>
          </p:cNvPr>
          <p:cNvCxnSpPr>
            <a:cxnSpLocks/>
          </p:cNvCxnSpPr>
          <p:nvPr/>
        </p:nvCxnSpPr>
        <p:spPr>
          <a:xfrm>
            <a:off x="6484883" y="2081048"/>
            <a:ext cx="1618593" cy="22492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724B970-00C6-4720-A53D-C43E23A5F9AF}"/>
              </a:ext>
            </a:extLst>
          </p:cNvPr>
          <p:cNvCxnSpPr>
            <a:cxnSpLocks/>
          </p:cNvCxnSpPr>
          <p:nvPr/>
        </p:nvCxnSpPr>
        <p:spPr>
          <a:xfrm flipV="1">
            <a:off x="2259724" y="2879834"/>
            <a:ext cx="2165131" cy="2667588"/>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DCC266F-BB99-4CCE-8728-3860CAFCEA54}"/>
              </a:ext>
            </a:extLst>
          </p:cNvPr>
          <p:cNvCxnSpPr>
            <a:cxnSpLocks/>
          </p:cNvCxnSpPr>
          <p:nvPr/>
        </p:nvCxnSpPr>
        <p:spPr>
          <a:xfrm flipV="1">
            <a:off x="4419600" y="2081048"/>
            <a:ext cx="1972840" cy="91644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C62299F-00DE-48E3-A73A-8A1115877B0E}"/>
              </a:ext>
            </a:extLst>
          </p:cNvPr>
          <p:cNvCxnSpPr>
            <a:cxnSpLocks/>
          </p:cNvCxnSpPr>
          <p:nvPr/>
        </p:nvCxnSpPr>
        <p:spPr>
          <a:xfrm flipV="1">
            <a:off x="8150444" y="3567242"/>
            <a:ext cx="1655708" cy="735571"/>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BD8689F-D67F-4B2E-B7EE-96FBE29783CA}"/>
              </a:ext>
            </a:extLst>
          </p:cNvPr>
          <p:cNvSpPr txBox="1"/>
          <p:nvPr/>
        </p:nvSpPr>
        <p:spPr>
          <a:xfrm>
            <a:off x="882691" y="2081048"/>
            <a:ext cx="1702676" cy="1169551"/>
          </a:xfrm>
          <a:prstGeom prst="rect">
            <a:avLst/>
          </a:prstGeom>
          <a:noFill/>
        </p:spPr>
        <p:txBody>
          <a:bodyPr wrap="square" rtlCol="0">
            <a:spAutoFit/>
          </a:bodyPr>
          <a:lstStyle/>
          <a:p>
            <a:pPr algn="ctr"/>
            <a:r>
              <a:rPr lang="en-US" sz="1400" dirty="0" err="1"/>
              <a:t>deltapip</a:t>
            </a:r>
            <a:r>
              <a:rPr lang="en-US" sz="1400" dirty="0"/>
              <a:t>: x</a:t>
            </a:r>
          </a:p>
          <a:p>
            <a:pPr algn="ctr"/>
            <a:r>
              <a:rPr lang="en-US" sz="1400" dirty="0" err="1"/>
              <a:t>deltaTime</a:t>
            </a:r>
            <a:r>
              <a:rPr lang="en-US" sz="1400" dirty="0"/>
              <a:t>: y</a:t>
            </a:r>
          </a:p>
          <a:p>
            <a:pPr algn="ctr"/>
            <a:r>
              <a:rPr lang="en-US" sz="1400" dirty="0"/>
              <a:t>Variance: z</a:t>
            </a:r>
          </a:p>
          <a:p>
            <a:pPr algn="ctr"/>
            <a:r>
              <a:rPr lang="en-US" sz="1400" dirty="0"/>
              <a:t>Skewness: t</a:t>
            </a:r>
          </a:p>
          <a:p>
            <a:pPr algn="ctr"/>
            <a:r>
              <a:rPr lang="en-US" sz="1400" dirty="0"/>
              <a:t>Kurtosis: u</a:t>
            </a:r>
          </a:p>
        </p:txBody>
      </p:sp>
      <p:sp>
        <p:nvSpPr>
          <p:cNvPr id="17" name="TextBox 16">
            <a:extLst>
              <a:ext uri="{FF2B5EF4-FFF2-40B4-BE49-F238E27FC236}">
                <a16:creationId xmlns:a16="http://schemas.microsoft.com/office/drawing/2014/main" id="{B4170899-B8F9-4B6C-BF48-9E2DFDB494E8}"/>
              </a:ext>
            </a:extLst>
          </p:cNvPr>
          <p:cNvSpPr txBox="1"/>
          <p:nvPr/>
        </p:nvSpPr>
        <p:spPr>
          <a:xfrm>
            <a:off x="72409" y="4911787"/>
            <a:ext cx="1702676" cy="307777"/>
          </a:xfrm>
          <a:prstGeom prst="rect">
            <a:avLst/>
          </a:prstGeom>
          <a:noFill/>
        </p:spPr>
        <p:txBody>
          <a:bodyPr wrap="square" rtlCol="0">
            <a:spAutoFit/>
          </a:bodyPr>
          <a:lstStyle/>
          <a:p>
            <a:pPr algn="ctr"/>
            <a:r>
              <a:rPr lang="en-US" sz="1400" dirty="0"/>
              <a:t>(x1,y1,z1,t1,u1)</a:t>
            </a:r>
          </a:p>
        </p:txBody>
      </p:sp>
      <p:sp>
        <p:nvSpPr>
          <p:cNvPr id="18" name="TextBox 17">
            <a:extLst>
              <a:ext uri="{FF2B5EF4-FFF2-40B4-BE49-F238E27FC236}">
                <a16:creationId xmlns:a16="http://schemas.microsoft.com/office/drawing/2014/main" id="{EA799FAC-FAB0-43C5-BC0E-DE86998EC8BF}"/>
              </a:ext>
            </a:extLst>
          </p:cNvPr>
          <p:cNvSpPr txBox="1"/>
          <p:nvPr/>
        </p:nvSpPr>
        <p:spPr>
          <a:xfrm>
            <a:off x="3104178" y="4302813"/>
            <a:ext cx="1702676" cy="307777"/>
          </a:xfrm>
          <a:prstGeom prst="rect">
            <a:avLst/>
          </a:prstGeom>
          <a:noFill/>
        </p:spPr>
        <p:txBody>
          <a:bodyPr wrap="square" rtlCol="0">
            <a:spAutoFit/>
          </a:bodyPr>
          <a:lstStyle/>
          <a:p>
            <a:pPr algn="ctr"/>
            <a:r>
              <a:rPr lang="en-US" sz="1400" dirty="0"/>
              <a:t>(x2,y2,z2,t2,u2)</a:t>
            </a:r>
          </a:p>
        </p:txBody>
      </p:sp>
      <p:sp>
        <p:nvSpPr>
          <p:cNvPr id="19" name="TextBox 18">
            <a:extLst>
              <a:ext uri="{FF2B5EF4-FFF2-40B4-BE49-F238E27FC236}">
                <a16:creationId xmlns:a16="http://schemas.microsoft.com/office/drawing/2014/main" id="{D86F9BC5-3A7C-4438-9D4A-461485B774D9}"/>
              </a:ext>
            </a:extLst>
          </p:cNvPr>
          <p:cNvSpPr txBox="1"/>
          <p:nvPr/>
        </p:nvSpPr>
        <p:spPr>
          <a:xfrm>
            <a:off x="5047084" y="2511934"/>
            <a:ext cx="1702676" cy="307777"/>
          </a:xfrm>
          <a:prstGeom prst="rect">
            <a:avLst/>
          </a:prstGeom>
          <a:noFill/>
        </p:spPr>
        <p:txBody>
          <a:bodyPr wrap="square" rtlCol="0">
            <a:spAutoFit/>
          </a:bodyPr>
          <a:lstStyle/>
          <a:p>
            <a:pPr algn="ctr"/>
            <a:r>
              <a:rPr lang="en-US" sz="1400" dirty="0"/>
              <a:t>(x3,y3,z3,t3,u3)</a:t>
            </a:r>
          </a:p>
        </p:txBody>
      </p:sp>
      <p:sp>
        <p:nvSpPr>
          <p:cNvPr id="21" name="TextBox 20">
            <a:extLst>
              <a:ext uri="{FF2B5EF4-FFF2-40B4-BE49-F238E27FC236}">
                <a16:creationId xmlns:a16="http://schemas.microsoft.com/office/drawing/2014/main" id="{C027774D-DC23-4F60-A1B7-0EA1CE9A777B}"/>
              </a:ext>
            </a:extLst>
          </p:cNvPr>
          <p:cNvSpPr txBox="1"/>
          <p:nvPr/>
        </p:nvSpPr>
        <p:spPr>
          <a:xfrm>
            <a:off x="6903178" y="2539268"/>
            <a:ext cx="1702676" cy="307777"/>
          </a:xfrm>
          <a:prstGeom prst="rect">
            <a:avLst/>
          </a:prstGeom>
          <a:noFill/>
        </p:spPr>
        <p:txBody>
          <a:bodyPr wrap="square" rtlCol="0">
            <a:spAutoFit/>
          </a:bodyPr>
          <a:lstStyle/>
          <a:p>
            <a:pPr algn="ctr"/>
            <a:r>
              <a:rPr lang="en-US" sz="1400" dirty="0"/>
              <a:t>(x4,y4,z4,t4,u4)</a:t>
            </a:r>
          </a:p>
        </p:txBody>
      </p:sp>
      <p:sp>
        <p:nvSpPr>
          <p:cNvPr id="22" name="TextBox 21">
            <a:extLst>
              <a:ext uri="{FF2B5EF4-FFF2-40B4-BE49-F238E27FC236}">
                <a16:creationId xmlns:a16="http://schemas.microsoft.com/office/drawing/2014/main" id="{5CB567EF-1CDB-46EE-AC55-47D8B0650658}"/>
              </a:ext>
            </a:extLst>
          </p:cNvPr>
          <p:cNvSpPr txBox="1"/>
          <p:nvPr/>
        </p:nvSpPr>
        <p:spPr>
          <a:xfrm>
            <a:off x="8801396" y="3935027"/>
            <a:ext cx="1702676" cy="307777"/>
          </a:xfrm>
          <a:prstGeom prst="rect">
            <a:avLst/>
          </a:prstGeom>
          <a:noFill/>
        </p:spPr>
        <p:txBody>
          <a:bodyPr wrap="square" rtlCol="0">
            <a:spAutoFit/>
          </a:bodyPr>
          <a:lstStyle/>
          <a:p>
            <a:pPr algn="ctr"/>
            <a:r>
              <a:rPr lang="en-US" sz="1400" dirty="0"/>
              <a:t>(x5,y5,z5,t5,u5)</a:t>
            </a:r>
          </a:p>
        </p:txBody>
      </p:sp>
    </p:spTree>
    <p:extLst>
      <p:ext uri="{BB962C8B-B14F-4D97-AF65-F5344CB8AC3E}">
        <p14:creationId xmlns:p14="http://schemas.microsoft.com/office/powerpoint/2010/main" val="3623038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par>
                          <p:cTn id="8" fill="hold">
                            <p:stCondLst>
                              <p:cond delay="500"/>
                            </p:stCondLst>
                            <p:childTnLst>
                              <p:par>
                                <p:cTn id="9" presetID="10" presetClass="exit" presetSubtype="0" fill="hold" grpId="0" nodeType="afterEffect">
                                  <p:stCondLst>
                                    <p:cond delay="0"/>
                                  </p:stCondLst>
                                  <p:childTnLst>
                                    <p:animEffect transition="out" filter="fade">
                                      <p:cBhvr>
                                        <p:cTn id="10" dur="500"/>
                                        <p:tgtEl>
                                          <p:spTgt spid="17"/>
                                        </p:tgtEl>
                                      </p:cBhvr>
                                    </p:animEffect>
                                    <p:set>
                                      <p:cBhvr>
                                        <p:cTn id="11" dur="1" fill="hold">
                                          <p:stCondLst>
                                            <p:cond delay="499"/>
                                          </p:stCondLst>
                                        </p:cTn>
                                        <p:tgtEl>
                                          <p:spTgt spid="17"/>
                                        </p:tgtEl>
                                        <p:attrNameLst>
                                          <p:attrName>style.visibility</p:attrName>
                                        </p:attrNameLst>
                                      </p:cBhvr>
                                      <p:to>
                                        <p:strVal val="hidden"/>
                                      </p:to>
                                    </p:set>
                                  </p:childTnLst>
                                </p:cTn>
                              </p:par>
                              <p:par>
                                <p:cTn id="12" presetID="10" presetClass="exit" presetSubtype="0" fill="hold" grpId="0" nodeType="withEffect">
                                  <p:stCondLst>
                                    <p:cond delay="0"/>
                                  </p:stCondLst>
                                  <p:childTnLst>
                                    <p:animEffect transition="out" filter="fade">
                                      <p:cBhvr>
                                        <p:cTn id="13" dur="500"/>
                                        <p:tgtEl>
                                          <p:spTgt spid="18"/>
                                        </p:tgtEl>
                                      </p:cBhvr>
                                    </p:animEffect>
                                    <p:set>
                                      <p:cBhvr>
                                        <p:cTn id="14" dur="1" fill="hold">
                                          <p:stCondLst>
                                            <p:cond delay="499"/>
                                          </p:stCondLst>
                                        </p:cTn>
                                        <p:tgtEl>
                                          <p:spTgt spid="18"/>
                                        </p:tgtEl>
                                        <p:attrNameLst>
                                          <p:attrName>style.visibility</p:attrName>
                                        </p:attrNameLst>
                                      </p:cBhvr>
                                      <p:to>
                                        <p:strVal val="hidden"/>
                                      </p:to>
                                    </p:set>
                                  </p:childTnLst>
                                </p:cTn>
                              </p:par>
                              <p:par>
                                <p:cTn id="15" presetID="10" presetClass="exit" presetSubtype="0" fill="hold" grpId="0" nodeType="withEffect">
                                  <p:stCondLst>
                                    <p:cond delay="0"/>
                                  </p:stCondLst>
                                  <p:childTnLst>
                                    <p:animEffect transition="out" filter="fade">
                                      <p:cBhvr>
                                        <p:cTn id="16" dur="500"/>
                                        <p:tgtEl>
                                          <p:spTgt spid="19"/>
                                        </p:tgtEl>
                                      </p:cBhvr>
                                    </p:animEffect>
                                    <p:set>
                                      <p:cBhvr>
                                        <p:cTn id="17" dur="1" fill="hold">
                                          <p:stCondLst>
                                            <p:cond delay="499"/>
                                          </p:stCondLst>
                                        </p:cTn>
                                        <p:tgtEl>
                                          <p:spTgt spid="19"/>
                                        </p:tgtEl>
                                        <p:attrNameLst>
                                          <p:attrName>style.visibility</p:attrName>
                                        </p:attrNameLst>
                                      </p:cBhvr>
                                      <p:to>
                                        <p:strVal val="hidden"/>
                                      </p:to>
                                    </p:set>
                                  </p:childTnLst>
                                </p:cTn>
                              </p:par>
                              <p:par>
                                <p:cTn id="18" presetID="10" presetClass="exit" presetSubtype="0" fill="hold" grpId="0" nodeType="withEffect">
                                  <p:stCondLst>
                                    <p:cond delay="0"/>
                                  </p:stCondLst>
                                  <p:childTnLst>
                                    <p:animEffect transition="out" filter="fade">
                                      <p:cBhvr>
                                        <p:cTn id="19" dur="500"/>
                                        <p:tgtEl>
                                          <p:spTgt spid="21"/>
                                        </p:tgtEl>
                                      </p:cBhvr>
                                    </p:animEffect>
                                    <p:set>
                                      <p:cBhvr>
                                        <p:cTn id="20" dur="1" fill="hold">
                                          <p:stCondLst>
                                            <p:cond delay="499"/>
                                          </p:stCondLst>
                                        </p:cTn>
                                        <p:tgtEl>
                                          <p:spTgt spid="21"/>
                                        </p:tgtEl>
                                        <p:attrNameLst>
                                          <p:attrName>style.visibility</p:attrName>
                                        </p:attrNameLst>
                                      </p:cBhvr>
                                      <p:to>
                                        <p:strVal val="hidden"/>
                                      </p:to>
                                    </p:set>
                                  </p:childTnLst>
                                </p:cTn>
                              </p:par>
                              <p:par>
                                <p:cTn id="21" presetID="10" presetClass="exit" presetSubtype="0" fill="hold" grpId="0" nodeType="withEffect">
                                  <p:stCondLst>
                                    <p:cond delay="0"/>
                                  </p:stCondLst>
                                  <p:childTnLst>
                                    <p:animEffect transition="out" filter="fade">
                                      <p:cBhvr>
                                        <p:cTn id="22" dur="500"/>
                                        <p:tgtEl>
                                          <p:spTgt spid="22"/>
                                        </p:tgtEl>
                                      </p:cBhvr>
                                    </p:animEffect>
                                    <p:set>
                                      <p:cBhvr>
                                        <p:cTn id="23"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7" grpId="0"/>
      <p:bldP spid="18" grpId="0"/>
      <p:bldP spid="19" grpId="0"/>
      <p:bldP spid="21" grpId="0"/>
      <p:bldP spid="2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04EBF81-9A7B-4A73-80CC-51013388C9AF}"/>
              </a:ext>
            </a:extLst>
          </p:cNvPr>
          <p:cNvSpPr/>
          <p:nvPr/>
        </p:nvSpPr>
        <p:spPr>
          <a:xfrm rot="1085704">
            <a:off x="5834548" y="1478280"/>
            <a:ext cx="2745571" cy="1862048"/>
          </a:xfrm>
          <a:prstGeom prst="rect">
            <a:avLst/>
          </a:prstGeom>
          <a:noFill/>
        </p:spPr>
        <p:txBody>
          <a:bodyPr wrap="square" lIns="91440" tIns="45720" rIns="91440" bIns="45720">
            <a:spAutoFit/>
          </a:bodyPr>
          <a:lstStyle/>
          <a:p>
            <a:pPr algn="ctr"/>
            <a:endParaRPr lang="en-US" sz="11500" b="1" spc="50" dirty="0">
              <a:ln w="0"/>
              <a:solidFill>
                <a:schemeClr val="bg2"/>
              </a:solidFill>
              <a:effectLst>
                <a:innerShdw blurRad="63500" dist="50800" dir="13500000">
                  <a:srgbClr val="000000">
                    <a:alpha val="50000"/>
                  </a:srgbClr>
                </a:innerShdw>
              </a:effectLst>
            </a:endParaRPr>
          </a:p>
        </p:txBody>
      </p:sp>
      <p:cxnSp>
        <p:nvCxnSpPr>
          <p:cNvPr id="5" name="Straight Arrow Connector 4">
            <a:extLst>
              <a:ext uri="{FF2B5EF4-FFF2-40B4-BE49-F238E27FC236}">
                <a16:creationId xmlns:a16="http://schemas.microsoft.com/office/drawing/2014/main" id="{FB165B58-717D-4972-8AC5-B9CE39D6B173}"/>
              </a:ext>
            </a:extLst>
          </p:cNvPr>
          <p:cNvCxnSpPr>
            <a:cxnSpLocks/>
          </p:cNvCxnSpPr>
          <p:nvPr/>
        </p:nvCxnSpPr>
        <p:spPr>
          <a:xfrm>
            <a:off x="901262" y="4330262"/>
            <a:ext cx="1358462" cy="124022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22BB831-EA09-4D89-833A-AC3A51C2E076}"/>
              </a:ext>
            </a:extLst>
          </p:cNvPr>
          <p:cNvCxnSpPr>
            <a:cxnSpLocks/>
          </p:cNvCxnSpPr>
          <p:nvPr/>
        </p:nvCxnSpPr>
        <p:spPr>
          <a:xfrm>
            <a:off x="6484883" y="2081048"/>
            <a:ext cx="1618593" cy="224921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724B970-00C6-4720-A53D-C43E23A5F9AF}"/>
              </a:ext>
            </a:extLst>
          </p:cNvPr>
          <p:cNvCxnSpPr>
            <a:cxnSpLocks/>
          </p:cNvCxnSpPr>
          <p:nvPr/>
        </p:nvCxnSpPr>
        <p:spPr>
          <a:xfrm flipV="1">
            <a:off x="2259724" y="2879834"/>
            <a:ext cx="2165131" cy="2667588"/>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DCC266F-BB99-4CCE-8728-3860CAFCEA54}"/>
              </a:ext>
            </a:extLst>
          </p:cNvPr>
          <p:cNvCxnSpPr>
            <a:cxnSpLocks/>
          </p:cNvCxnSpPr>
          <p:nvPr/>
        </p:nvCxnSpPr>
        <p:spPr>
          <a:xfrm flipV="1">
            <a:off x="4419600" y="2081048"/>
            <a:ext cx="1972840" cy="91644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C62299F-00DE-48E3-A73A-8A1115877B0E}"/>
              </a:ext>
            </a:extLst>
          </p:cNvPr>
          <p:cNvCxnSpPr>
            <a:cxnSpLocks/>
          </p:cNvCxnSpPr>
          <p:nvPr/>
        </p:nvCxnSpPr>
        <p:spPr>
          <a:xfrm flipV="1">
            <a:off x="8150444" y="3567242"/>
            <a:ext cx="1655708" cy="735571"/>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89F82E33-DAA8-411A-8D0C-0E269C6EF2F4}"/>
              </a:ext>
            </a:extLst>
          </p:cNvPr>
          <p:cNvSpPr txBox="1"/>
          <p:nvPr/>
        </p:nvSpPr>
        <p:spPr>
          <a:xfrm>
            <a:off x="1580493" y="4480172"/>
            <a:ext cx="1141585" cy="707886"/>
          </a:xfrm>
          <a:prstGeom prst="rect">
            <a:avLst/>
          </a:prstGeom>
          <a:noFill/>
        </p:spPr>
        <p:txBody>
          <a:bodyPr wrap="square" rtlCol="0">
            <a:spAutoFit/>
          </a:bodyPr>
          <a:lstStyle/>
          <a:p>
            <a:pPr algn="ctr"/>
            <a:r>
              <a:rPr lang="en-US" sz="4000" dirty="0"/>
              <a:t>1</a:t>
            </a:r>
          </a:p>
        </p:txBody>
      </p:sp>
      <p:sp>
        <p:nvSpPr>
          <p:cNvPr id="60" name="TextBox 59">
            <a:extLst>
              <a:ext uri="{FF2B5EF4-FFF2-40B4-BE49-F238E27FC236}">
                <a16:creationId xmlns:a16="http://schemas.microsoft.com/office/drawing/2014/main" id="{870D6E89-552C-4409-872E-B21A94125406}"/>
              </a:ext>
            </a:extLst>
          </p:cNvPr>
          <p:cNvSpPr txBox="1"/>
          <p:nvPr/>
        </p:nvSpPr>
        <p:spPr>
          <a:xfrm>
            <a:off x="5042478" y="4480172"/>
            <a:ext cx="1141585" cy="707886"/>
          </a:xfrm>
          <a:prstGeom prst="rect">
            <a:avLst/>
          </a:prstGeom>
          <a:noFill/>
        </p:spPr>
        <p:txBody>
          <a:bodyPr wrap="square" rtlCol="0">
            <a:spAutoFit/>
          </a:bodyPr>
          <a:lstStyle/>
          <a:p>
            <a:pPr algn="ctr"/>
            <a:r>
              <a:rPr lang="en-US" sz="4000" dirty="0"/>
              <a:t>2</a:t>
            </a:r>
          </a:p>
        </p:txBody>
      </p:sp>
      <p:sp>
        <p:nvSpPr>
          <p:cNvPr id="61" name="TextBox 60">
            <a:extLst>
              <a:ext uri="{FF2B5EF4-FFF2-40B4-BE49-F238E27FC236}">
                <a16:creationId xmlns:a16="http://schemas.microsoft.com/office/drawing/2014/main" id="{02D62D93-EE6D-49FF-BBA2-9D144879E1C1}"/>
              </a:ext>
            </a:extLst>
          </p:cNvPr>
          <p:cNvSpPr txBox="1"/>
          <p:nvPr/>
        </p:nvSpPr>
        <p:spPr>
          <a:xfrm>
            <a:off x="8548852" y="4480172"/>
            <a:ext cx="1141585" cy="707886"/>
          </a:xfrm>
          <a:prstGeom prst="rect">
            <a:avLst/>
          </a:prstGeom>
          <a:noFill/>
        </p:spPr>
        <p:txBody>
          <a:bodyPr wrap="square" rtlCol="0">
            <a:spAutoFit/>
          </a:bodyPr>
          <a:lstStyle/>
          <a:p>
            <a:pPr algn="ctr"/>
            <a:r>
              <a:rPr lang="en-US" sz="4000" dirty="0"/>
              <a:t>3</a:t>
            </a:r>
          </a:p>
        </p:txBody>
      </p:sp>
      <p:pic>
        <p:nvPicPr>
          <p:cNvPr id="6" name="Figure 1 2022-01-11 13-49-12">
            <a:hlinkClick r:id="" action="ppaction://media"/>
            <a:extLst>
              <a:ext uri="{FF2B5EF4-FFF2-40B4-BE49-F238E27FC236}">
                <a16:creationId xmlns:a16="http://schemas.microsoft.com/office/drawing/2014/main" id="{DEE65363-E35D-4CE3-81E3-EEAD273DB21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28005" t="19595" r="20622" b="12939"/>
          <a:stretch/>
        </p:blipFill>
        <p:spPr>
          <a:xfrm>
            <a:off x="8401050" y="4330262"/>
            <a:ext cx="3790950" cy="2644828"/>
          </a:xfrm>
          <a:prstGeom prst="rect">
            <a:avLst/>
          </a:prstGeom>
        </p:spPr>
      </p:pic>
    </p:spTree>
    <p:extLst>
      <p:ext uri="{BB962C8B-B14F-4D97-AF65-F5344CB8AC3E}">
        <p14:creationId xmlns:p14="http://schemas.microsoft.com/office/powerpoint/2010/main" val="3008208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6081" fill="hold"/>
                                        <p:tgtEl>
                                          <p:spTgt spid="6"/>
                                        </p:tgtEl>
                                      </p:cBhvr>
                                    </p:cmd>
                                  </p:childTnLst>
                                </p:cTn>
                              </p:par>
                              <p:par>
                                <p:cTn id="7" presetID="42" presetClass="path" presetSubtype="0" accel="50000" decel="50000" fill="hold" nodeType="withEffect">
                                  <p:stCondLst>
                                    <p:cond delay="0"/>
                                  </p:stCondLst>
                                  <p:childTnLst>
                                    <p:animMotion origin="layout" path="M 5E-6 -1.48148E-6 L 0.02474 -0.37847 " pathEditMode="relative" rAng="0" ptsTypes="AA">
                                      <p:cBhvr>
                                        <p:cTn id="8" dur="1250" fill="hold"/>
                                        <p:tgtEl>
                                          <p:spTgt spid="5"/>
                                        </p:tgtEl>
                                        <p:attrNameLst>
                                          <p:attrName>ppt_x</p:attrName>
                                          <p:attrName>ppt_y</p:attrName>
                                        </p:attrNameLst>
                                      </p:cBhvr>
                                      <p:rCtr x="1302" y="-18472"/>
                                    </p:animMotion>
                                  </p:childTnLst>
                                </p:cTn>
                              </p:par>
                              <p:par>
                                <p:cTn id="9" presetID="42" presetClass="path" presetSubtype="0" accel="50000" decel="50000" fill="hold" nodeType="withEffect">
                                  <p:stCondLst>
                                    <p:cond delay="0"/>
                                  </p:stCondLst>
                                  <p:childTnLst>
                                    <p:animMotion origin="layout" path="M 1.45833E-6 -1.85185E-6 L 0.4862 -0.17731 " pathEditMode="relative" rAng="0" ptsTypes="AA">
                                      <p:cBhvr>
                                        <p:cTn id="10" dur="1250" fill="hold"/>
                                        <p:tgtEl>
                                          <p:spTgt spid="16"/>
                                        </p:tgtEl>
                                        <p:attrNameLst>
                                          <p:attrName>ppt_x</p:attrName>
                                          <p:attrName>ppt_y</p:attrName>
                                        </p:attrNameLst>
                                      </p:cBhvr>
                                      <p:rCtr x="24310" y="-8866"/>
                                    </p:animMotion>
                                  </p:childTnLst>
                                </p:cTn>
                              </p:par>
                              <p:par>
                                <p:cTn id="11" presetID="42" presetClass="path" presetSubtype="0" accel="50000" decel="50000" fill="hold" nodeType="withEffect">
                                  <p:stCondLst>
                                    <p:cond delay="0"/>
                                  </p:stCondLst>
                                  <p:childTnLst>
                                    <p:animMotion origin="layout" path="M 6.25E-7 1.11111E-6 L -0.00625 -0.08519 " pathEditMode="relative" rAng="0" ptsTypes="AA">
                                      <p:cBhvr>
                                        <p:cTn id="12" dur="1250" fill="hold"/>
                                        <p:tgtEl>
                                          <p:spTgt spid="20"/>
                                        </p:tgtEl>
                                        <p:attrNameLst>
                                          <p:attrName>ppt_x</p:attrName>
                                          <p:attrName>ppt_y</p:attrName>
                                        </p:attrNameLst>
                                      </p:cBhvr>
                                      <p:rCtr x="-313" y="-4259"/>
                                    </p:animMotion>
                                  </p:childTnLst>
                                </p:cTn>
                              </p:par>
                              <p:par>
                                <p:cTn id="13" presetID="42" presetClass="path" presetSubtype="0" accel="50000" decel="50000" fill="hold" nodeType="withEffect">
                                  <p:stCondLst>
                                    <p:cond delay="0"/>
                                  </p:stCondLst>
                                  <p:childTnLst>
                                    <p:animMotion origin="layout" path="M 2.70833E-6 -1.11111E-6 L -0.4586 0.07523 " pathEditMode="relative" rAng="0" ptsTypes="AA">
                                      <p:cBhvr>
                                        <p:cTn id="14" dur="1250" fill="hold"/>
                                        <p:tgtEl>
                                          <p:spTgt spid="13"/>
                                        </p:tgtEl>
                                        <p:attrNameLst>
                                          <p:attrName>ppt_x</p:attrName>
                                          <p:attrName>ppt_y</p:attrName>
                                        </p:attrNameLst>
                                      </p:cBhvr>
                                      <p:rCtr x="-22930" y="3750"/>
                                    </p:animMotion>
                                  </p:childTnLst>
                                </p:cTn>
                              </p:par>
                              <p:par>
                                <p:cTn id="15" presetID="42" presetClass="path" presetSubtype="0" accel="50000" decel="50000" fill="hold" nodeType="withEffect">
                                  <p:stCondLst>
                                    <p:cond delay="0"/>
                                  </p:stCondLst>
                                  <p:childTnLst>
                                    <p:animMotion origin="layout" path="M 1.875E-6 -1.11111E-6 L -0.24453 -0.25787 " pathEditMode="relative" rAng="0" ptsTypes="AA">
                                      <p:cBhvr>
                                        <p:cTn id="16" dur="1250" fill="hold"/>
                                        <p:tgtEl>
                                          <p:spTgt spid="23"/>
                                        </p:tgtEl>
                                        <p:attrNameLst>
                                          <p:attrName>ppt_x</p:attrName>
                                          <p:attrName>ppt_y</p:attrName>
                                        </p:attrNameLst>
                                      </p:cBhvr>
                                      <p:rCtr x="-12227" y="-12894"/>
                                    </p:animMotion>
                                  </p:childTnLst>
                                </p:cTn>
                              </p:par>
                              <p:par>
                                <p:cTn id="17" presetID="2" presetClass="mediacall" presetSubtype="0" fill="hold" nodeType="withEffect">
                                  <p:stCondLst>
                                    <p:cond delay="0"/>
                                  </p:stCondLst>
                                  <p:childTnLst>
                                    <p:cmd type="call" cmd="togglePause">
                                      <p:cBhvr>
                                        <p:cTn id="18"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6"/>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04EBF81-9A7B-4A73-80CC-51013388C9AF}"/>
              </a:ext>
            </a:extLst>
          </p:cNvPr>
          <p:cNvSpPr/>
          <p:nvPr/>
        </p:nvSpPr>
        <p:spPr>
          <a:xfrm rot="1085704">
            <a:off x="5834548" y="1478280"/>
            <a:ext cx="2745571" cy="1862048"/>
          </a:xfrm>
          <a:prstGeom prst="rect">
            <a:avLst/>
          </a:prstGeom>
          <a:noFill/>
        </p:spPr>
        <p:txBody>
          <a:bodyPr wrap="square" lIns="91440" tIns="45720" rIns="91440" bIns="45720">
            <a:spAutoFit/>
          </a:bodyPr>
          <a:lstStyle/>
          <a:p>
            <a:pPr algn="ctr"/>
            <a:endParaRPr lang="en-US" sz="11500" b="1" spc="50" dirty="0">
              <a:ln w="0"/>
              <a:solidFill>
                <a:schemeClr val="bg2"/>
              </a:solidFill>
              <a:effectLst>
                <a:innerShdw blurRad="63500" dist="50800" dir="13500000">
                  <a:srgbClr val="000000">
                    <a:alpha val="50000"/>
                  </a:srgbClr>
                </a:innerShdw>
              </a:effectLst>
            </a:endParaRPr>
          </a:p>
        </p:txBody>
      </p:sp>
      <p:sp>
        <p:nvSpPr>
          <p:cNvPr id="59" name="TextBox 58">
            <a:extLst>
              <a:ext uri="{FF2B5EF4-FFF2-40B4-BE49-F238E27FC236}">
                <a16:creationId xmlns:a16="http://schemas.microsoft.com/office/drawing/2014/main" id="{89F82E33-DAA8-411A-8D0C-0E269C6EF2F4}"/>
              </a:ext>
            </a:extLst>
          </p:cNvPr>
          <p:cNvSpPr txBox="1"/>
          <p:nvPr/>
        </p:nvSpPr>
        <p:spPr>
          <a:xfrm>
            <a:off x="1580493" y="4480172"/>
            <a:ext cx="1141585" cy="707886"/>
          </a:xfrm>
          <a:prstGeom prst="rect">
            <a:avLst/>
          </a:prstGeom>
          <a:noFill/>
        </p:spPr>
        <p:txBody>
          <a:bodyPr wrap="square" rtlCol="0">
            <a:spAutoFit/>
          </a:bodyPr>
          <a:lstStyle/>
          <a:p>
            <a:pPr algn="ctr"/>
            <a:r>
              <a:rPr lang="en-US" sz="4000" dirty="0"/>
              <a:t>1</a:t>
            </a:r>
          </a:p>
        </p:txBody>
      </p:sp>
      <p:sp>
        <p:nvSpPr>
          <p:cNvPr id="60" name="TextBox 59">
            <a:extLst>
              <a:ext uri="{FF2B5EF4-FFF2-40B4-BE49-F238E27FC236}">
                <a16:creationId xmlns:a16="http://schemas.microsoft.com/office/drawing/2014/main" id="{870D6E89-552C-4409-872E-B21A94125406}"/>
              </a:ext>
            </a:extLst>
          </p:cNvPr>
          <p:cNvSpPr txBox="1"/>
          <p:nvPr/>
        </p:nvSpPr>
        <p:spPr>
          <a:xfrm>
            <a:off x="5042478" y="4480172"/>
            <a:ext cx="1141585" cy="707886"/>
          </a:xfrm>
          <a:prstGeom prst="rect">
            <a:avLst/>
          </a:prstGeom>
          <a:noFill/>
        </p:spPr>
        <p:txBody>
          <a:bodyPr wrap="square" rtlCol="0">
            <a:spAutoFit/>
          </a:bodyPr>
          <a:lstStyle/>
          <a:p>
            <a:pPr algn="ctr"/>
            <a:r>
              <a:rPr lang="en-US" sz="4000" dirty="0"/>
              <a:t>2</a:t>
            </a:r>
          </a:p>
        </p:txBody>
      </p:sp>
      <p:sp>
        <p:nvSpPr>
          <p:cNvPr id="61" name="TextBox 60">
            <a:extLst>
              <a:ext uri="{FF2B5EF4-FFF2-40B4-BE49-F238E27FC236}">
                <a16:creationId xmlns:a16="http://schemas.microsoft.com/office/drawing/2014/main" id="{02D62D93-EE6D-49FF-BBA2-9D144879E1C1}"/>
              </a:ext>
            </a:extLst>
          </p:cNvPr>
          <p:cNvSpPr txBox="1"/>
          <p:nvPr/>
        </p:nvSpPr>
        <p:spPr>
          <a:xfrm>
            <a:off x="8548852" y="4480172"/>
            <a:ext cx="1141585" cy="707886"/>
          </a:xfrm>
          <a:prstGeom prst="rect">
            <a:avLst/>
          </a:prstGeom>
          <a:noFill/>
        </p:spPr>
        <p:txBody>
          <a:bodyPr wrap="square" rtlCol="0">
            <a:spAutoFit/>
          </a:bodyPr>
          <a:lstStyle/>
          <a:p>
            <a:pPr algn="ctr"/>
            <a:r>
              <a:rPr lang="en-US" sz="4000" dirty="0"/>
              <a:t>3</a:t>
            </a:r>
          </a:p>
        </p:txBody>
      </p:sp>
      <p:sp>
        <p:nvSpPr>
          <p:cNvPr id="14" name="TextBox 13">
            <a:extLst>
              <a:ext uri="{FF2B5EF4-FFF2-40B4-BE49-F238E27FC236}">
                <a16:creationId xmlns:a16="http://schemas.microsoft.com/office/drawing/2014/main" id="{61EC8E82-901E-41BA-9D88-067A9219AFB8}"/>
              </a:ext>
            </a:extLst>
          </p:cNvPr>
          <p:cNvSpPr txBox="1"/>
          <p:nvPr/>
        </p:nvSpPr>
        <p:spPr>
          <a:xfrm>
            <a:off x="4545258" y="1512287"/>
            <a:ext cx="7341943" cy="707886"/>
          </a:xfrm>
          <a:prstGeom prst="rect">
            <a:avLst/>
          </a:prstGeom>
          <a:noFill/>
        </p:spPr>
        <p:txBody>
          <a:bodyPr wrap="square" rtlCol="0">
            <a:spAutoFit/>
          </a:bodyPr>
          <a:lstStyle/>
          <a:p>
            <a:pPr algn="ctr"/>
            <a:r>
              <a:rPr lang="en-US" sz="4000" dirty="0"/>
              <a:t>2    1   3   2   1   3   4   1   2   4...  </a:t>
            </a:r>
          </a:p>
        </p:txBody>
      </p:sp>
      <p:sp>
        <p:nvSpPr>
          <p:cNvPr id="6" name="TextBox 5">
            <a:extLst>
              <a:ext uri="{FF2B5EF4-FFF2-40B4-BE49-F238E27FC236}">
                <a16:creationId xmlns:a16="http://schemas.microsoft.com/office/drawing/2014/main" id="{AE761B0C-8D4F-4BAA-A544-3565950E8AD6}"/>
              </a:ext>
            </a:extLst>
          </p:cNvPr>
          <p:cNvSpPr txBox="1"/>
          <p:nvPr/>
        </p:nvSpPr>
        <p:spPr>
          <a:xfrm>
            <a:off x="4438242" y="3300248"/>
            <a:ext cx="1262461" cy="646331"/>
          </a:xfrm>
          <a:prstGeom prst="rect">
            <a:avLst/>
          </a:prstGeom>
          <a:noFill/>
        </p:spPr>
        <p:txBody>
          <a:bodyPr wrap="none" rtlCol="0">
            <a:spAutoFit/>
          </a:bodyPr>
          <a:lstStyle/>
          <a:p>
            <a:r>
              <a:rPr lang="en-US" sz="3600" dirty="0"/>
              <a:t>Order</a:t>
            </a:r>
          </a:p>
        </p:txBody>
      </p:sp>
    </p:spTree>
    <p:extLst>
      <p:ext uri="{BB962C8B-B14F-4D97-AF65-F5344CB8AC3E}">
        <p14:creationId xmlns:p14="http://schemas.microsoft.com/office/powerpoint/2010/main" val="886906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29167E-6 -1.11111E-6 L -0.04674 -0.43055 " pathEditMode="relative" rAng="0" ptsTypes="AA">
                                      <p:cBhvr>
                                        <p:cTn id="6" dur="2000" fill="hold"/>
                                        <p:tgtEl>
                                          <p:spTgt spid="59"/>
                                        </p:tgtEl>
                                        <p:attrNameLst>
                                          <p:attrName>ppt_x</p:attrName>
                                          <p:attrName>ppt_y</p:attrName>
                                        </p:attrNameLst>
                                      </p:cBhvr>
                                      <p:rCtr x="-2344" y="-21528"/>
                                    </p:animMotion>
                                  </p:childTnLst>
                                </p:cTn>
                              </p:par>
                              <p:par>
                                <p:cTn id="7" presetID="42" presetClass="path" presetSubtype="0" accel="50000" decel="50000" fill="hold" grpId="0" nodeType="withEffect">
                                  <p:stCondLst>
                                    <p:cond delay="0"/>
                                  </p:stCondLst>
                                  <p:childTnLst>
                                    <p:animMotion origin="layout" path="M 3.54167E-6 -1.11111E-6 L -0.23698 -0.42893 " pathEditMode="relative" rAng="0" ptsTypes="AA">
                                      <p:cBhvr>
                                        <p:cTn id="8" dur="2000" fill="hold"/>
                                        <p:tgtEl>
                                          <p:spTgt spid="60"/>
                                        </p:tgtEl>
                                        <p:attrNameLst>
                                          <p:attrName>ppt_x</p:attrName>
                                          <p:attrName>ppt_y</p:attrName>
                                        </p:attrNameLst>
                                      </p:cBhvr>
                                      <p:rCtr x="-11849" y="-21458"/>
                                    </p:animMotion>
                                  </p:childTnLst>
                                </p:cTn>
                              </p:par>
                              <p:par>
                                <p:cTn id="9" presetID="42" presetClass="path" presetSubtype="0" accel="50000" decel="50000" fill="hold" grpId="0" nodeType="withEffect">
                                  <p:stCondLst>
                                    <p:cond delay="0"/>
                                  </p:stCondLst>
                                  <p:childTnLst>
                                    <p:animMotion origin="layout" path="M 3.33333E-6 -1.11111E-6 L -0.42631 -0.42893 " pathEditMode="relative" rAng="0" ptsTypes="AA">
                                      <p:cBhvr>
                                        <p:cTn id="10" dur="2000" fill="hold"/>
                                        <p:tgtEl>
                                          <p:spTgt spid="61"/>
                                        </p:tgtEl>
                                        <p:attrNameLst>
                                          <p:attrName>ppt_x</p:attrName>
                                          <p:attrName>ppt_y</p:attrName>
                                        </p:attrNameLst>
                                      </p:cBhvr>
                                      <p:rCtr x="-21315" y="-21458"/>
                                    </p:animMotion>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P spid="61" grpId="0"/>
      <p:bldP spid="1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6F0991-9A63-4916-8629-8D894D772FF0}"/>
              </a:ext>
            </a:extLst>
          </p:cNvPr>
          <p:cNvSpPr txBox="1"/>
          <p:nvPr/>
        </p:nvSpPr>
        <p:spPr>
          <a:xfrm>
            <a:off x="1312866" y="2932386"/>
            <a:ext cx="857414" cy="1754326"/>
          </a:xfrm>
          <a:prstGeom prst="rect">
            <a:avLst/>
          </a:prstGeom>
          <a:noFill/>
        </p:spPr>
        <p:txBody>
          <a:bodyPr wrap="none" rtlCol="0">
            <a:spAutoFit/>
          </a:bodyPr>
          <a:lstStyle/>
          <a:p>
            <a:r>
              <a:rPr lang="en-US" dirty="0"/>
              <a:t>Order1</a:t>
            </a:r>
          </a:p>
          <a:p>
            <a:r>
              <a:rPr lang="en-US" dirty="0"/>
              <a:t>Order2</a:t>
            </a:r>
          </a:p>
          <a:p>
            <a:r>
              <a:rPr lang="en-US" dirty="0"/>
              <a:t>Order3</a:t>
            </a:r>
          </a:p>
          <a:p>
            <a:r>
              <a:rPr lang="en-US" dirty="0"/>
              <a:t>…</a:t>
            </a:r>
          </a:p>
          <a:p>
            <a:r>
              <a:rPr lang="en-US" dirty="0" err="1"/>
              <a:t>Ordern</a:t>
            </a:r>
            <a:endParaRPr lang="en-US" dirty="0"/>
          </a:p>
          <a:p>
            <a:endParaRPr lang="en-US" dirty="0"/>
          </a:p>
        </p:txBody>
      </p:sp>
      <p:sp>
        <p:nvSpPr>
          <p:cNvPr id="3" name="Right Brace 2">
            <a:extLst>
              <a:ext uri="{FF2B5EF4-FFF2-40B4-BE49-F238E27FC236}">
                <a16:creationId xmlns:a16="http://schemas.microsoft.com/office/drawing/2014/main" id="{F8FE9B93-8FCA-4D4B-8459-549B8A38063D}"/>
              </a:ext>
            </a:extLst>
          </p:cNvPr>
          <p:cNvSpPr/>
          <p:nvPr/>
        </p:nvSpPr>
        <p:spPr>
          <a:xfrm>
            <a:off x="3184634" y="2932386"/>
            <a:ext cx="525518" cy="1492469"/>
          </a:xfrm>
          <a:prstGeom prst="rightBrac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a:extLst>
              <a:ext uri="{FF2B5EF4-FFF2-40B4-BE49-F238E27FC236}">
                <a16:creationId xmlns:a16="http://schemas.microsoft.com/office/drawing/2014/main" id="{F39ABA67-EC12-441C-B26B-86A652A8A1A2}"/>
              </a:ext>
            </a:extLst>
          </p:cNvPr>
          <p:cNvSpPr txBox="1"/>
          <p:nvPr/>
        </p:nvSpPr>
        <p:spPr>
          <a:xfrm>
            <a:off x="3949699" y="3440217"/>
            <a:ext cx="1894054" cy="646331"/>
          </a:xfrm>
          <a:prstGeom prst="rect">
            <a:avLst/>
          </a:prstGeom>
          <a:noFill/>
        </p:spPr>
        <p:txBody>
          <a:bodyPr wrap="square" rtlCol="0">
            <a:spAutoFit/>
          </a:bodyPr>
          <a:lstStyle/>
          <a:p>
            <a:pPr algn="ctr"/>
            <a:r>
              <a:rPr lang="en-US" dirty="0"/>
              <a:t>Pattern recognition algorithm</a:t>
            </a:r>
          </a:p>
        </p:txBody>
      </p:sp>
      <p:sp>
        <p:nvSpPr>
          <p:cNvPr id="12" name="Right Brace 11">
            <a:extLst>
              <a:ext uri="{FF2B5EF4-FFF2-40B4-BE49-F238E27FC236}">
                <a16:creationId xmlns:a16="http://schemas.microsoft.com/office/drawing/2014/main" id="{41FCA4D7-1E9A-4B56-BCCA-09DD67DA4437}"/>
              </a:ext>
            </a:extLst>
          </p:cNvPr>
          <p:cNvSpPr/>
          <p:nvPr/>
        </p:nvSpPr>
        <p:spPr>
          <a:xfrm flipH="1">
            <a:off x="5948858" y="2932386"/>
            <a:ext cx="525518" cy="1492469"/>
          </a:xfrm>
          <a:prstGeom prst="rightBrac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94506394-71F3-4210-9025-E2EFD2A3DC54}"/>
              </a:ext>
            </a:extLst>
          </p:cNvPr>
          <p:cNvSpPr txBox="1"/>
          <p:nvPr/>
        </p:nvSpPr>
        <p:spPr>
          <a:xfrm>
            <a:off x="6083300" y="2886219"/>
            <a:ext cx="6144118" cy="1754326"/>
          </a:xfrm>
          <a:prstGeom prst="rect">
            <a:avLst/>
          </a:prstGeom>
          <a:noFill/>
        </p:spPr>
        <p:txBody>
          <a:bodyPr wrap="none" rtlCol="0">
            <a:spAutoFit/>
          </a:bodyPr>
          <a:lstStyle/>
          <a:p>
            <a:r>
              <a:rPr lang="en-US" dirty="0"/>
              <a:t>Pattern 1 + </a:t>
            </a:r>
            <a:r>
              <a:rPr lang="en-US" dirty="0" err="1"/>
              <a:t>Frecv</a:t>
            </a:r>
            <a:r>
              <a:rPr lang="en-US" dirty="0"/>
              <a:t>.  =&gt; Increase of 150pips, in. 650 sec</a:t>
            </a:r>
          </a:p>
          <a:p>
            <a:r>
              <a:rPr lang="en-US" dirty="0"/>
              <a:t>Pattern 2 + </a:t>
            </a:r>
            <a:r>
              <a:rPr lang="en-US" dirty="0" err="1"/>
              <a:t>Frecv</a:t>
            </a:r>
            <a:r>
              <a:rPr lang="en-US" dirty="0"/>
              <a:t>.  =&gt; Increase of 250pips, in next. 430 sec</a:t>
            </a:r>
          </a:p>
          <a:p>
            <a:r>
              <a:rPr lang="en-US" dirty="0"/>
              <a:t>Pattern 3 + </a:t>
            </a:r>
            <a:r>
              <a:rPr lang="en-US" dirty="0" err="1"/>
              <a:t>Frecv</a:t>
            </a:r>
            <a:r>
              <a:rPr lang="en-US" dirty="0"/>
              <a:t>.  =&gt;  Decrease of 120pips, in next. 730 sec</a:t>
            </a:r>
          </a:p>
          <a:p>
            <a:r>
              <a:rPr lang="en-US" dirty="0"/>
              <a:t>…</a:t>
            </a:r>
          </a:p>
          <a:p>
            <a:r>
              <a:rPr lang="en-US" dirty="0"/>
              <a:t>Pattern n + </a:t>
            </a:r>
            <a:r>
              <a:rPr lang="en-US" dirty="0" err="1"/>
              <a:t>Frecv</a:t>
            </a:r>
            <a:r>
              <a:rPr lang="en-US" dirty="0"/>
              <a:t>.   =&gt; Increase of x pips, in next. y sec</a:t>
            </a:r>
          </a:p>
          <a:p>
            <a:endParaRPr lang="en-US" dirty="0"/>
          </a:p>
        </p:txBody>
      </p:sp>
    </p:spTree>
    <p:extLst>
      <p:ext uri="{BB962C8B-B14F-4D97-AF65-F5344CB8AC3E}">
        <p14:creationId xmlns:p14="http://schemas.microsoft.com/office/powerpoint/2010/main" val="2130195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wipe(left)">
                                      <p:cBhvr>
                                        <p:cTn id="21" dur="500"/>
                                        <p:tgtEl>
                                          <p:spTgt spid="12"/>
                                        </p:tgtEl>
                                      </p:cBhvr>
                                    </p:animEffect>
                                  </p:childTnLst>
                                </p:cTn>
                              </p:par>
                            </p:childTnLst>
                          </p:cTn>
                        </p:par>
                        <p:par>
                          <p:cTn id="22" fill="hold">
                            <p:stCondLst>
                              <p:cond delay="500"/>
                            </p:stCondLst>
                            <p:childTnLst>
                              <p:par>
                                <p:cTn id="23" presetID="22" presetClass="entr" presetSubtype="8"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wipe(left)">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5" grpId="0"/>
      <p:bldP spid="12" grpId="0" animBg="1"/>
      <p:bldP spid="1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F56CB84-9718-4659-BDF9-AA3266070DF2}"/>
              </a:ext>
            </a:extLst>
          </p:cNvPr>
          <p:cNvPicPr>
            <a:picLocks noChangeAspect="1"/>
          </p:cNvPicPr>
          <p:nvPr/>
        </p:nvPicPr>
        <p:blipFill>
          <a:blip r:embed="rId3"/>
          <a:stretch>
            <a:fillRect/>
          </a:stretch>
        </p:blipFill>
        <p:spPr>
          <a:xfrm>
            <a:off x="672662" y="1632544"/>
            <a:ext cx="10846676" cy="4030187"/>
          </a:xfrm>
          <a:prstGeom prst="rect">
            <a:avLst/>
          </a:prstGeom>
        </p:spPr>
      </p:pic>
      <p:sp>
        <p:nvSpPr>
          <p:cNvPr id="4" name="Rectangle 3">
            <a:extLst>
              <a:ext uri="{FF2B5EF4-FFF2-40B4-BE49-F238E27FC236}">
                <a16:creationId xmlns:a16="http://schemas.microsoft.com/office/drawing/2014/main" id="{F04EBF81-9A7B-4A73-80CC-51013388C9AF}"/>
              </a:ext>
            </a:extLst>
          </p:cNvPr>
          <p:cNvSpPr/>
          <p:nvPr/>
        </p:nvSpPr>
        <p:spPr>
          <a:xfrm rot="1085704">
            <a:off x="5834548" y="1478280"/>
            <a:ext cx="2745571" cy="1862048"/>
          </a:xfrm>
          <a:prstGeom prst="rect">
            <a:avLst/>
          </a:prstGeom>
          <a:noFill/>
        </p:spPr>
        <p:txBody>
          <a:bodyPr wrap="square" lIns="91440" tIns="45720" rIns="91440" bIns="45720">
            <a:spAutoFit/>
          </a:bodyPr>
          <a:lstStyle/>
          <a:p>
            <a:pPr algn="ctr"/>
            <a:endParaRPr lang="en-US" sz="11500" b="1" spc="50" dirty="0">
              <a:ln w="0"/>
              <a:solidFill>
                <a:schemeClr val="bg2"/>
              </a:solidFill>
              <a:effectLst>
                <a:innerShdw blurRad="63500" dist="50800" dir="13500000">
                  <a:srgbClr val="000000">
                    <a:alpha val="50000"/>
                  </a:srgbClr>
                </a:innerShdw>
              </a:effectLst>
            </a:endParaRPr>
          </a:p>
        </p:txBody>
      </p:sp>
      <p:cxnSp>
        <p:nvCxnSpPr>
          <p:cNvPr id="5" name="Straight Arrow Connector 4">
            <a:extLst>
              <a:ext uri="{FF2B5EF4-FFF2-40B4-BE49-F238E27FC236}">
                <a16:creationId xmlns:a16="http://schemas.microsoft.com/office/drawing/2014/main" id="{FB165B58-717D-4972-8AC5-B9CE39D6B173}"/>
              </a:ext>
            </a:extLst>
          </p:cNvPr>
          <p:cNvCxnSpPr>
            <a:cxnSpLocks/>
          </p:cNvCxnSpPr>
          <p:nvPr/>
        </p:nvCxnSpPr>
        <p:spPr>
          <a:xfrm>
            <a:off x="740979" y="2539268"/>
            <a:ext cx="5405380" cy="66638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22BB831-EA09-4D89-833A-AC3A51C2E076}"/>
              </a:ext>
            </a:extLst>
          </p:cNvPr>
          <p:cNvCxnSpPr>
            <a:cxnSpLocks/>
          </p:cNvCxnSpPr>
          <p:nvPr/>
        </p:nvCxnSpPr>
        <p:spPr>
          <a:xfrm>
            <a:off x="6569873" y="2513235"/>
            <a:ext cx="704378" cy="303418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724B970-00C6-4720-A53D-C43E23A5F9AF}"/>
              </a:ext>
            </a:extLst>
          </p:cNvPr>
          <p:cNvCxnSpPr>
            <a:cxnSpLocks/>
          </p:cNvCxnSpPr>
          <p:nvPr/>
        </p:nvCxnSpPr>
        <p:spPr>
          <a:xfrm>
            <a:off x="7850683" y="3862857"/>
            <a:ext cx="3111605" cy="137722"/>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BDCC266F-BB99-4CCE-8728-3860CAFCEA54}"/>
              </a:ext>
            </a:extLst>
          </p:cNvPr>
          <p:cNvCxnSpPr>
            <a:cxnSpLocks/>
          </p:cNvCxnSpPr>
          <p:nvPr/>
        </p:nvCxnSpPr>
        <p:spPr>
          <a:xfrm flipV="1">
            <a:off x="6125377" y="2482941"/>
            <a:ext cx="454095" cy="703435"/>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C62299F-00DE-48E3-A73A-8A1115877B0E}"/>
              </a:ext>
            </a:extLst>
          </p:cNvPr>
          <p:cNvCxnSpPr>
            <a:cxnSpLocks/>
          </p:cNvCxnSpPr>
          <p:nvPr/>
        </p:nvCxnSpPr>
        <p:spPr>
          <a:xfrm flipV="1">
            <a:off x="7274251" y="3824593"/>
            <a:ext cx="578254" cy="172283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9DF0ED90-A9D9-4FB9-9ABE-E656B41C8977}"/>
              </a:ext>
            </a:extLst>
          </p:cNvPr>
          <p:cNvSpPr/>
          <p:nvPr/>
        </p:nvSpPr>
        <p:spPr>
          <a:xfrm>
            <a:off x="5969876" y="3111065"/>
            <a:ext cx="252248" cy="2078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2C0E0A78-FC66-4297-8F40-F71D13B1B2BA}"/>
              </a:ext>
            </a:extLst>
          </p:cNvPr>
          <p:cNvSpPr/>
          <p:nvPr/>
        </p:nvSpPr>
        <p:spPr>
          <a:xfrm>
            <a:off x="7148127" y="5463841"/>
            <a:ext cx="252248" cy="2078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89C0ABE5-7906-4FB8-9333-DB38F8F04828}"/>
              </a:ext>
            </a:extLst>
          </p:cNvPr>
          <p:cNvSpPr/>
          <p:nvPr/>
        </p:nvSpPr>
        <p:spPr>
          <a:xfrm>
            <a:off x="10836164" y="3939431"/>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714D1097-915C-431E-8DAE-1889A16492B3}"/>
              </a:ext>
            </a:extLst>
          </p:cNvPr>
          <p:cNvSpPr/>
          <p:nvPr/>
        </p:nvSpPr>
        <p:spPr>
          <a:xfrm>
            <a:off x="6421820" y="2409304"/>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35D20F29-F659-4288-A444-738C18B9FA25}"/>
              </a:ext>
            </a:extLst>
          </p:cNvPr>
          <p:cNvSpPr/>
          <p:nvPr/>
        </p:nvSpPr>
        <p:spPr>
          <a:xfrm>
            <a:off x="614855" y="2639838"/>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5D17F585-1D41-42F7-B4FC-6B0605E58B7B}"/>
              </a:ext>
            </a:extLst>
          </p:cNvPr>
          <p:cNvSpPr/>
          <p:nvPr/>
        </p:nvSpPr>
        <p:spPr>
          <a:xfrm>
            <a:off x="7724559" y="3720662"/>
            <a:ext cx="252248" cy="20786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4141946-A267-4B29-8879-D93AEB863589}"/>
              </a:ext>
            </a:extLst>
          </p:cNvPr>
          <p:cNvSpPr txBox="1"/>
          <p:nvPr/>
        </p:nvSpPr>
        <p:spPr>
          <a:xfrm>
            <a:off x="4628559" y="175494"/>
            <a:ext cx="5039136" cy="1384995"/>
          </a:xfrm>
          <a:prstGeom prst="rect">
            <a:avLst/>
          </a:prstGeom>
          <a:noFill/>
        </p:spPr>
        <p:txBody>
          <a:bodyPr wrap="square" rtlCol="0">
            <a:spAutoFit/>
          </a:bodyPr>
          <a:lstStyle/>
          <a:p>
            <a:r>
              <a:rPr lang="en-US" sz="1400" dirty="0"/>
              <a:t>Pattern 1 + </a:t>
            </a:r>
            <a:r>
              <a:rPr lang="en-US" sz="1400" dirty="0" err="1"/>
              <a:t>Frecv</a:t>
            </a:r>
            <a:r>
              <a:rPr lang="en-US" sz="1400" dirty="0"/>
              <a:t>.  =&gt; Increase of 150pips, in. 650 sec</a:t>
            </a:r>
          </a:p>
          <a:p>
            <a:r>
              <a:rPr lang="en-US" sz="1400" dirty="0"/>
              <a:t>Pattern 2 + </a:t>
            </a:r>
            <a:r>
              <a:rPr lang="en-US" sz="1400" dirty="0" err="1"/>
              <a:t>Frecv</a:t>
            </a:r>
            <a:r>
              <a:rPr lang="en-US" sz="1400" dirty="0"/>
              <a:t>.  =&gt; Increase of 250pips, in next. 430 sec</a:t>
            </a:r>
          </a:p>
          <a:p>
            <a:r>
              <a:rPr lang="en-US" sz="1400" dirty="0"/>
              <a:t>Pattern 3 + </a:t>
            </a:r>
            <a:r>
              <a:rPr lang="en-US" sz="1400" dirty="0" err="1"/>
              <a:t>Frecv</a:t>
            </a:r>
            <a:r>
              <a:rPr lang="en-US" sz="1400" dirty="0"/>
              <a:t>.  =&gt;  Decrease of 120pips, in next. 730 sec</a:t>
            </a:r>
          </a:p>
          <a:p>
            <a:r>
              <a:rPr lang="en-US" sz="1400" dirty="0"/>
              <a:t>…</a:t>
            </a:r>
          </a:p>
          <a:p>
            <a:r>
              <a:rPr lang="en-US" sz="1400" dirty="0"/>
              <a:t>Pattern n + </a:t>
            </a:r>
            <a:r>
              <a:rPr lang="en-US" sz="1400" dirty="0" err="1"/>
              <a:t>Frecv</a:t>
            </a:r>
            <a:r>
              <a:rPr lang="en-US" sz="1400" dirty="0"/>
              <a:t>.   =&gt; Increase of x pips, in next. y sec</a:t>
            </a:r>
          </a:p>
          <a:p>
            <a:endParaRPr lang="en-US" sz="1400" dirty="0"/>
          </a:p>
        </p:txBody>
      </p:sp>
      <p:sp>
        <p:nvSpPr>
          <p:cNvPr id="24" name="TextBox 23">
            <a:extLst>
              <a:ext uri="{FF2B5EF4-FFF2-40B4-BE49-F238E27FC236}">
                <a16:creationId xmlns:a16="http://schemas.microsoft.com/office/drawing/2014/main" id="{6DBB3CC0-E998-49B3-9E6B-DF294BE3373F}"/>
              </a:ext>
            </a:extLst>
          </p:cNvPr>
          <p:cNvSpPr txBox="1"/>
          <p:nvPr/>
        </p:nvSpPr>
        <p:spPr>
          <a:xfrm>
            <a:off x="3231926" y="2176353"/>
            <a:ext cx="854200" cy="707886"/>
          </a:xfrm>
          <a:prstGeom prst="rect">
            <a:avLst/>
          </a:prstGeom>
          <a:noFill/>
        </p:spPr>
        <p:txBody>
          <a:bodyPr wrap="square" rtlCol="0">
            <a:spAutoFit/>
          </a:bodyPr>
          <a:lstStyle/>
          <a:p>
            <a:pPr algn="ctr"/>
            <a:r>
              <a:rPr lang="en-US" sz="4000" dirty="0"/>
              <a:t>2</a:t>
            </a:r>
          </a:p>
        </p:txBody>
      </p:sp>
      <p:sp>
        <p:nvSpPr>
          <p:cNvPr id="25" name="TextBox 24">
            <a:extLst>
              <a:ext uri="{FF2B5EF4-FFF2-40B4-BE49-F238E27FC236}">
                <a16:creationId xmlns:a16="http://schemas.microsoft.com/office/drawing/2014/main" id="{D7576CE1-34CC-4579-838D-BCE5CA1801EA}"/>
              </a:ext>
            </a:extLst>
          </p:cNvPr>
          <p:cNvSpPr txBox="1"/>
          <p:nvPr/>
        </p:nvSpPr>
        <p:spPr>
          <a:xfrm>
            <a:off x="5739395" y="2285895"/>
            <a:ext cx="854200" cy="707886"/>
          </a:xfrm>
          <a:prstGeom prst="rect">
            <a:avLst/>
          </a:prstGeom>
          <a:noFill/>
        </p:spPr>
        <p:txBody>
          <a:bodyPr wrap="square" rtlCol="0">
            <a:spAutoFit/>
          </a:bodyPr>
          <a:lstStyle/>
          <a:p>
            <a:pPr algn="ctr"/>
            <a:r>
              <a:rPr lang="en-US" sz="4000" dirty="0"/>
              <a:t>1</a:t>
            </a:r>
          </a:p>
        </p:txBody>
      </p:sp>
      <p:sp>
        <p:nvSpPr>
          <p:cNvPr id="26" name="TextBox 25">
            <a:extLst>
              <a:ext uri="{FF2B5EF4-FFF2-40B4-BE49-F238E27FC236}">
                <a16:creationId xmlns:a16="http://schemas.microsoft.com/office/drawing/2014/main" id="{7B53F5B4-9A32-4DA3-884A-9BB508BE1851}"/>
              </a:ext>
            </a:extLst>
          </p:cNvPr>
          <p:cNvSpPr txBox="1"/>
          <p:nvPr/>
        </p:nvSpPr>
        <p:spPr>
          <a:xfrm>
            <a:off x="6647721" y="3319841"/>
            <a:ext cx="854200" cy="707886"/>
          </a:xfrm>
          <a:prstGeom prst="rect">
            <a:avLst/>
          </a:prstGeom>
          <a:noFill/>
        </p:spPr>
        <p:txBody>
          <a:bodyPr wrap="square" rtlCol="0">
            <a:spAutoFit/>
          </a:bodyPr>
          <a:lstStyle/>
          <a:p>
            <a:pPr algn="ctr"/>
            <a:r>
              <a:rPr lang="en-US" sz="4000" dirty="0"/>
              <a:t>3</a:t>
            </a:r>
          </a:p>
        </p:txBody>
      </p:sp>
      <p:sp>
        <p:nvSpPr>
          <p:cNvPr id="27" name="TextBox 26">
            <a:extLst>
              <a:ext uri="{FF2B5EF4-FFF2-40B4-BE49-F238E27FC236}">
                <a16:creationId xmlns:a16="http://schemas.microsoft.com/office/drawing/2014/main" id="{2FA9AB51-791D-46B0-836D-0B963D3CE562}"/>
              </a:ext>
            </a:extLst>
          </p:cNvPr>
          <p:cNvSpPr txBox="1"/>
          <p:nvPr/>
        </p:nvSpPr>
        <p:spPr>
          <a:xfrm>
            <a:off x="9353512" y="3258947"/>
            <a:ext cx="854200" cy="707886"/>
          </a:xfrm>
          <a:prstGeom prst="rect">
            <a:avLst/>
          </a:prstGeom>
          <a:noFill/>
        </p:spPr>
        <p:txBody>
          <a:bodyPr wrap="square" rtlCol="0">
            <a:spAutoFit/>
          </a:bodyPr>
          <a:lstStyle/>
          <a:p>
            <a:pPr algn="ctr"/>
            <a:r>
              <a:rPr lang="en-US" sz="4000" dirty="0"/>
              <a:t>4</a:t>
            </a:r>
          </a:p>
        </p:txBody>
      </p:sp>
      <p:sp>
        <p:nvSpPr>
          <p:cNvPr id="28" name="TextBox 27">
            <a:extLst>
              <a:ext uri="{FF2B5EF4-FFF2-40B4-BE49-F238E27FC236}">
                <a16:creationId xmlns:a16="http://schemas.microsoft.com/office/drawing/2014/main" id="{5B254D1A-A86A-403B-BD1D-677AF991A9B4}"/>
              </a:ext>
            </a:extLst>
          </p:cNvPr>
          <p:cNvSpPr txBox="1"/>
          <p:nvPr/>
        </p:nvSpPr>
        <p:spPr>
          <a:xfrm>
            <a:off x="7430012" y="4324572"/>
            <a:ext cx="854200" cy="707886"/>
          </a:xfrm>
          <a:prstGeom prst="rect">
            <a:avLst/>
          </a:prstGeom>
          <a:noFill/>
        </p:spPr>
        <p:txBody>
          <a:bodyPr wrap="square" rtlCol="0">
            <a:spAutoFit/>
          </a:bodyPr>
          <a:lstStyle/>
          <a:p>
            <a:pPr algn="ctr"/>
            <a:r>
              <a:rPr lang="en-US" sz="4000" dirty="0"/>
              <a:t>1</a:t>
            </a:r>
          </a:p>
        </p:txBody>
      </p:sp>
    </p:spTree>
    <p:extLst>
      <p:ext uri="{BB962C8B-B14F-4D97-AF65-F5344CB8AC3E}">
        <p14:creationId xmlns:p14="http://schemas.microsoft.com/office/powerpoint/2010/main" val="2661970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xit" presetSubtype="32" fill="hold" grpId="0" nodeType="afterEffect">
                                  <p:stCondLst>
                                    <p:cond delay="0"/>
                                  </p:stCondLst>
                                  <p:childTnLst>
                                    <p:animEffect transition="out" filter="circle(out)">
                                      <p:cBhvr>
                                        <p:cTn id="6" dur="250"/>
                                        <p:tgtEl>
                                          <p:spTgt spid="36"/>
                                        </p:tgtEl>
                                      </p:cBhvr>
                                    </p:animEffect>
                                    <p:set>
                                      <p:cBhvr>
                                        <p:cTn id="7" dur="1" fill="hold">
                                          <p:stCondLst>
                                            <p:cond delay="249"/>
                                          </p:stCondLst>
                                        </p:cTn>
                                        <p:tgtEl>
                                          <p:spTgt spid="36"/>
                                        </p:tgtEl>
                                        <p:attrNameLst>
                                          <p:attrName>style.visibility</p:attrName>
                                        </p:attrNameLst>
                                      </p:cBhvr>
                                      <p:to>
                                        <p:strVal val="hidden"/>
                                      </p:to>
                                    </p:set>
                                  </p:childTnLst>
                                </p:cTn>
                              </p:par>
                            </p:childTnLst>
                          </p:cTn>
                        </p:par>
                        <p:par>
                          <p:cTn id="8" fill="hold">
                            <p:stCondLst>
                              <p:cond delay="250"/>
                            </p:stCondLst>
                            <p:childTnLst>
                              <p:par>
                                <p:cTn id="9" presetID="22" presetClass="entr" presetSubtype="8"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50"/>
                                        <p:tgtEl>
                                          <p:spTgt spid="5"/>
                                        </p:tgtEl>
                                      </p:cBhvr>
                                    </p:animEffect>
                                  </p:childTnLst>
                                </p:cTn>
                              </p:par>
                            </p:childTnLst>
                          </p:cTn>
                        </p:par>
                        <p:par>
                          <p:cTn id="12" fill="hold">
                            <p:stCondLst>
                              <p:cond delay="500"/>
                            </p:stCondLst>
                            <p:childTnLst>
                              <p:par>
                                <p:cTn id="13" presetID="6" presetClass="exit" presetSubtype="32" fill="hold" grpId="0" nodeType="afterEffect">
                                  <p:stCondLst>
                                    <p:cond delay="0"/>
                                  </p:stCondLst>
                                  <p:childTnLst>
                                    <p:animEffect transition="out" filter="circle(out)">
                                      <p:cBhvr>
                                        <p:cTn id="14" dur="250"/>
                                        <p:tgtEl>
                                          <p:spTgt spid="32"/>
                                        </p:tgtEl>
                                      </p:cBhvr>
                                    </p:animEffect>
                                    <p:set>
                                      <p:cBhvr>
                                        <p:cTn id="15" dur="1" fill="hold">
                                          <p:stCondLst>
                                            <p:cond delay="249"/>
                                          </p:stCondLst>
                                        </p:cTn>
                                        <p:tgtEl>
                                          <p:spTgt spid="32"/>
                                        </p:tgtEl>
                                        <p:attrNameLst>
                                          <p:attrName>style.visibility</p:attrName>
                                        </p:attrNameLst>
                                      </p:cBhvr>
                                      <p:to>
                                        <p:strVal val="hidden"/>
                                      </p:to>
                                    </p:set>
                                  </p:childTnLst>
                                </p:cTn>
                              </p:par>
                            </p:childTnLst>
                          </p:cTn>
                        </p:par>
                        <p:par>
                          <p:cTn id="16" fill="hold">
                            <p:stCondLst>
                              <p:cond delay="750"/>
                            </p:stCondLst>
                            <p:childTnLst>
                              <p:par>
                                <p:cTn id="17" presetID="22" presetClass="entr" presetSubtype="8" fill="hold" nodeType="after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wipe(left)">
                                      <p:cBhvr>
                                        <p:cTn id="19" dur="250"/>
                                        <p:tgtEl>
                                          <p:spTgt spid="20"/>
                                        </p:tgtEl>
                                      </p:cBhvr>
                                    </p:animEffect>
                                  </p:childTnLst>
                                </p:cTn>
                              </p:par>
                            </p:childTnLst>
                          </p:cTn>
                        </p:par>
                        <p:par>
                          <p:cTn id="20" fill="hold">
                            <p:stCondLst>
                              <p:cond delay="1000"/>
                            </p:stCondLst>
                            <p:childTnLst>
                              <p:par>
                                <p:cTn id="21" presetID="6" presetClass="exit" presetSubtype="32" fill="hold" grpId="0" nodeType="afterEffect">
                                  <p:stCondLst>
                                    <p:cond delay="0"/>
                                  </p:stCondLst>
                                  <p:childTnLst>
                                    <p:animEffect transition="out" filter="circle(out)">
                                      <p:cBhvr>
                                        <p:cTn id="22" dur="250"/>
                                        <p:tgtEl>
                                          <p:spTgt spid="35"/>
                                        </p:tgtEl>
                                      </p:cBhvr>
                                    </p:animEffect>
                                    <p:set>
                                      <p:cBhvr>
                                        <p:cTn id="23" dur="1" fill="hold">
                                          <p:stCondLst>
                                            <p:cond delay="249"/>
                                          </p:stCondLst>
                                        </p:cTn>
                                        <p:tgtEl>
                                          <p:spTgt spid="35"/>
                                        </p:tgtEl>
                                        <p:attrNameLst>
                                          <p:attrName>style.visibility</p:attrName>
                                        </p:attrNameLst>
                                      </p:cBhvr>
                                      <p:to>
                                        <p:strVal val="hidden"/>
                                      </p:to>
                                    </p:set>
                                  </p:childTnLst>
                                </p:cTn>
                              </p:par>
                            </p:childTnLst>
                          </p:cTn>
                        </p:par>
                        <p:par>
                          <p:cTn id="24" fill="hold">
                            <p:stCondLst>
                              <p:cond delay="1250"/>
                            </p:stCondLst>
                            <p:childTnLst>
                              <p:par>
                                <p:cTn id="25" presetID="22" presetClass="entr" presetSubtype="8"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250"/>
                                        <p:tgtEl>
                                          <p:spTgt spid="13"/>
                                        </p:tgtEl>
                                      </p:cBhvr>
                                    </p:animEffect>
                                  </p:childTnLst>
                                </p:cTn>
                              </p:par>
                            </p:childTnLst>
                          </p:cTn>
                        </p:par>
                        <p:par>
                          <p:cTn id="28" fill="hold">
                            <p:stCondLst>
                              <p:cond delay="1500"/>
                            </p:stCondLst>
                            <p:childTnLst>
                              <p:par>
                                <p:cTn id="29" presetID="6" presetClass="exit" presetSubtype="32" fill="hold" grpId="0" nodeType="afterEffect">
                                  <p:stCondLst>
                                    <p:cond delay="0"/>
                                  </p:stCondLst>
                                  <p:childTnLst>
                                    <p:animEffect transition="out" filter="circle(out)">
                                      <p:cBhvr>
                                        <p:cTn id="30" dur="250"/>
                                        <p:tgtEl>
                                          <p:spTgt spid="33"/>
                                        </p:tgtEl>
                                      </p:cBhvr>
                                    </p:animEffect>
                                    <p:set>
                                      <p:cBhvr>
                                        <p:cTn id="31" dur="1" fill="hold">
                                          <p:stCondLst>
                                            <p:cond delay="249"/>
                                          </p:stCondLst>
                                        </p:cTn>
                                        <p:tgtEl>
                                          <p:spTgt spid="33"/>
                                        </p:tgtEl>
                                        <p:attrNameLst>
                                          <p:attrName>style.visibility</p:attrName>
                                        </p:attrNameLst>
                                      </p:cBhvr>
                                      <p:to>
                                        <p:strVal val="hidden"/>
                                      </p:to>
                                    </p:set>
                                  </p:childTnLst>
                                </p:cTn>
                              </p:par>
                            </p:childTnLst>
                          </p:cTn>
                        </p:par>
                        <p:par>
                          <p:cTn id="32" fill="hold">
                            <p:stCondLst>
                              <p:cond delay="1750"/>
                            </p:stCondLst>
                            <p:childTnLst>
                              <p:par>
                                <p:cTn id="33" presetID="22" presetClass="entr" presetSubtype="8" fill="hold" nodeType="after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wipe(left)">
                                      <p:cBhvr>
                                        <p:cTn id="35" dur="250"/>
                                        <p:tgtEl>
                                          <p:spTgt spid="23"/>
                                        </p:tgtEl>
                                      </p:cBhvr>
                                    </p:animEffect>
                                  </p:childTnLst>
                                </p:cTn>
                              </p:par>
                            </p:childTnLst>
                          </p:cTn>
                        </p:par>
                        <p:par>
                          <p:cTn id="36" fill="hold">
                            <p:stCondLst>
                              <p:cond delay="2000"/>
                            </p:stCondLst>
                            <p:childTnLst>
                              <p:par>
                                <p:cTn id="37" presetID="6" presetClass="exit" presetSubtype="32" fill="hold" grpId="0" nodeType="afterEffect">
                                  <p:stCondLst>
                                    <p:cond delay="0"/>
                                  </p:stCondLst>
                                  <p:childTnLst>
                                    <p:animEffect transition="out" filter="circle(out)">
                                      <p:cBhvr>
                                        <p:cTn id="38" dur="250"/>
                                        <p:tgtEl>
                                          <p:spTgt spid="37"/>
                                        </p:tgtEl>
                                      </p:cBhvr>
                                    </p:animEffect>
                                    <p:set>
                                      <p:cBhvr>
                                        <p:cTn id="39" dur="1" fill="hold">
                                          <p:stCondLst>
                                            <p:cond delay="249"/>
                                          </p:stCondLst>
                                        </p:cTn>
                                        <p:tgtEl>
                                          <p:spTgt spid="37"/>
                                        </p:tgtEl>
                                        <p:attrNameLst>
                                          <p:attrName>style.visibility</p:attrName>
                                        </p:attrNameLst>
                                      </p:cBhvr>
                                      <p:to>
                                        <p:strVal val="hidden"/>
                                      </p:to>
                                    </p:set>
                                  </p:childTnLst>
                                </p:cTn>
                              </p:par>
                            </p:childTnLst>
                          </p:cTn>
                        </p:par>
                        <p:par>
                          <p:cTn id="40" fill="hold">
                            <p:stCondLst>
                              <p:cond delay="2250"/>
                            </p:stCondLst>
                            <p:childTnLst>
                              <p:par>
                                <p:cTn id="41" presetID="22" presetClass="entr" presetSubtype="8" fill="hold"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left)">
                                      <p:cBhvr>
                                        <p:cTn id="43" dur="250"/>
                                        <p:tgtEl>
                                          <p:spTgt spid="16"/>
                                        </p:tgtEl>
                                      </p:cBhvr>
                                    </p:animEffect>
                                  </p:childTnLst>
                                </p:cTn>
                              </p:par>
                            </p:childTnLst>
                          </p:cTn>
                        </p:par>
                        <p:par>
                          <p:cTn id="44" fill="hold">
                            <p:stCondLst>
                              <p:cond delay="2500"/>
                            </p:stCondLst>
                            <p:childTnLst>
                              <p:par>
                                <p:cTn id="45" presetID="6" presetClass="exit" presetSubtype="32" fill="hold" grpId="0" nodeType="afterEffect">
                                  <p:stCondLst>
                                    <p:cond delay="0"/>
                                  </p:stCondLst>
                                  <p:childTnLst>
                                    <p:animEffect transition="out" filter="circle(out)">
                                      <p:cBhvr>
                                        <p:cTn id="46" dur="250"/>
                                        <p:tgtEl>
                                          <p:spTgt spid="34"/>
                                        </p:tgtEl>
                                      </p:cBhvr>
                                    </p:animEffect>
                                    <p:set>
                                      <p:cBhvr>
                                        <p:cTn id="47" dur="1" fill="hold">
                                          <p:stCondLst>
                                            <p:cond delay="249"/>
                                          </p:stCondLst>
                                        </p:cTn>
                                        <p:tgtEl>
                                          <p:spTgt spid="34"/>
                                        </p:tgtEl>
                                        <p:attrNameLst>
                                          <p:attrName>style.visibility</p:attrName>
                                        </p:attrNameLst>
                                      </p:cBhvr>
                                      <p:to>
                                        <p:strVal val="hidden"/>
                                      </p:to>
                                    </p:set>
                                  </p:childTnLst>
                                </p:cTn>
                              </p:par>
                              <p:par>
                                <p:cTn id="48" presetID="10" presetClass="entr" presetSubtype="0" fill="hold" grpId="0" nodeType="with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fade">
                                      <p:cBhvr>
                                        <p:cTn id="50" dur="500"/>
                                        <p:tgtEl>
                                          <p:spTgt spid="2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5"/>
                                        </p:tgtEl>
                                        <p:attrNameLst>
                                          <p:attrName>style.visibility</p:attrName>
                                        </p:attrNameLst>
                                      </p:cBhvr>
                                      <p:to>
                                        <p:strVal val="visible"/>
                                      </p:to>
                                    </p:set>
                                    <p:animEffect transition="in" filter="fade">
                                      <p:cBhvr>
                                        <p:cTn id="53" dur="500"/>
                                        <p:tgtEl>
                                          <p:spTgt spid="2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500"/>
                                        <p:tgtEl>
                                          <p:spTgt spid="26"/>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500"/>
                                        <p:tgtEl>
                                          <p:spTgt spid="27"/>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36" grpId="0" animBg="1"/>
      <p:bldP spid="37" grpId="0" animBg="1"/>
      <p:bldP spid="24" grpId="0"/>
      <p:bldP spid="25" grpId="0"/>
      <p:bldP spid="26" grpId="0"/>
      <p:bldP spid="27" grpId="0"/>
      <p:bldP spid="2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84E1-F6D0-4605-9469-7A85D9970AF9}"/>
              </a:ext>
            </a:extLst>
          </p:cNvPr>
          <p:cNvSpPr>
            <a:spLocks noGrp="1"/>
          </p:cNvSpPr>
          <p:nvPr>
            <p:ph type="title"/>
          </p:nvPr>
        </p:nvSpPr>
        <p:spPr/>
        <p:txBody>
          <a:bodyPr/>
          <a:lstStyle/>
          <a:p>
            <a:r>
              <a:rPr lang="en-US" dirty="0"/>
              <a:t>The algorithms: Pattern Matching </a:t>
            </a:r>
          </a:p>
        </p:txBody>
      </p:sp>
      <p:sp>
        <p:nvSpPr>
          <p:cNvPr id="3" name="AutoShape 2">
            <a:extLst>
              <a:ext uri="{FF2B5EF4-FFF2-40B4-BE49-F238E27FC236}">
                <a16:creationId xmlns:a16="http://schemas.microsoft.com/office/drawing/2014/main" id="{DD3C87A9-6C38-4A9B-9E6E-F0CC0D9F6D4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6" name="Chart 5">
            <a:extLst>
              <a:ext uri="{FF2B5EF4-FFF2-40B4-BE49-F238E27FC236}">
                <a16:creationId xmlns:a16="http://schemas.microsoft.com/office/drawing/2014/main" id="{1D3657E7-7509-4F5C-B871-B028DF6E9831}"/>
              </a:ext>
            </a:extLst>
          </p:cNvPr>
          <p:cNvGraphicFramePr/>
          <p:nvPr>
            <p:extLst>
              <p:ext uri="{D42A27DB-BD31-4B8C-83A1-F6EECF244321}">
                <p14:modId xmlns:p14="http://schemas.microsoft.com/office/powerpoint/2010/main" val="871973026"/>
              </p:ext>
            </p:extLst>
          </p:nvPr>
        </p:nvGraphicFramePr>
        <p:xfrm>
          <a:off x="850900" y="2419350"/>
          <a:ext cx="4806950" cy="324273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070A839F-DB7D-4900-818B-33A0B29D873A}"/>
              </a:ext>
            </a:extLst>
          </p:cNvPr>
          <p:cNvGraphicFramePr/>
          <p:nvPr>
            <p:extLst>
              <p:ext uri="{D42A27DB-BD31-4B8C-83A1-F6EECF244321}">
                <p14:modId xmlns:p14="http://schemas.microsoft.com/office/powerpoint/2010/main" val="1495180840"/>
              </p:ext>
            </p:extLst>
          </p:nvPr>
        </p:nvGraphicFramePr>
        <p:xfrm>
          <a:off x="6348730" y="2419349"/>
          <a:ext cx="4806950" cy="3242733"/>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0160239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84E1-F6D0-4605-9469-7A85D9970AF9}"/>
              </a:ext>
            </a:extLst>
          </p:cNvPr>
          <p:cNvSpPr>
            <a:spLocks noGrp="1"/>
          </p:cNvSpPr>
          <p:nvPr>
            <p:ph type="title"/>
          </p:nvPr>
        </p:nvSpPr>
        <p:spPr/>
        <p:txBody>
          <a:bodyPr/>
          <a:lstStyle/>
          <a:p>
            <a:r>
              <a:rPr lang="en-US" dirty="0"/>
              <a:t>User feedback</a:t>
            </a:r>
          </a:p>
        </p:txBody>
      </p:sp>
      <p:sp>
        <p:nvSpPr>
          <p:cNvPr id="3" name="AutoShape 2">
            <a:extLst>
              <a:ext uri="{FF2B5EF4-FFF2-40B4-BE49-F238E27FC236}">
                <a16:creationId xmlns:a16="http://schemas.microsoft.com/office/drawing/2014/main" id="{DD3C87A9-6C38-4A9B-9E6E-F0CC0D9F6D4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TextBox 3">
            <a:extLst>
              <a:ext uri="{FF2B5EF4-FFF2-40B4-BE49-F238E27FC236}">
                <a16:creationId xmlns:a16="http://schemas.microsoft.com/office/drawing/2014/main" id="{5C28500B-796B-4033-8FE5-29F35D453162}"/>
              </a:ext>
            </a:extLst>
          </p:cNvPr>
          <p:cNvSpPr txBox="1"/>
          <p:nvPr/>
        </p:nvSpPr>
        <p:spPr>
          <a:xfrm>
            <a:off x="1097280" y="2500829"/>
            <a:ext cx="6129785" cy="2585323"/>
          </a:xfrm>
          <a:prstGeom prst="rect">
            <a:avLst/>
          </a:prstGeom>
          <a:noFill/>
        </p:spPr>
        <p:txBody>
          <a:bodyPr wrap="square" rtlCol="0">
            <a:spAutoFit/>
          </a:bodyPr>
          <a:lstStyle/>
          <a:p>
            <a:pPr marL="285750" indent="-285750">
              <a:buFont typeface="Arial" panose="020B0604020202020204" pitchFamily="34" charset="0"/>
              <a:buChar char="•"/>
            </a:pPr>
            <a:r>
              <a:rPr lang="en-US" dirty="0"/>
              <a:t>Plenty of information is available </a:t>
            </a:r>
          </a:p>
          <a:p>
            <a:pPr marL="285750" indent="-285750">
              <a:buFont typeface="Arial" panose="020B0604020202020204" pitchFamily="34" charset="0"/>
              <a:buChar char="•"/>
            </a:pPr>
            <a:r>
              <a:rPr lang="en-US" dirty="0"/>
              <a:t>Predictions seem really valuable </a:t>
            </a:r>
          </a:p>
          <a:p>
            <a:pPr marL="285750" indent="-285750">
              <a:buFont typeface="Arial" panose="020B0604020202020204" pitchFamily="34" charset="0"/>
              <a:buChar char="•"/>
            </a:pPr>
            <a:r>
              <a:rPr lang="en-US" dirty="0"/>
              <a:t>Interface is intuitive and easy to use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More filtering functionalities</a:t>
            </a:r>
          </a:p>
          <a:p>
            <a:pPr marL="285750" indent="-285750">
              <a:buFont typeface="Arial" panose="020B0604020202020204" pitchFamily="34" charset="0"/>
              <a:buChar char="•"/>
            </a:pPr>
            <a:r>
              <a:rPr lang="en-US" dirty="0"/>
              <a:t>More explanations regarding the predictions</a:t>
            </a:r>
          </a:p>
          <a:p>
            <a:pPr marL="285750" indent="-285750">
              <a:buFont typeface="Arial" panose="020B0604020202020204" pitchFamily="34" charset="0"/>
              <a:buChar char="•"/>
            </a:pPr>
            <a:r>
              <a:rPr lang="en-US" dirty="0"/>
              <a:t>Adding a certainty factor for each prediction</a:t>
            </a:r>
          </a:p>
          <a:p>
            <a:pPr marL="285750" indent="-285750">
              <a:buFont typeface="Arial" panose="020B0604020202020204" pitchFamily="34" charset="0"/>
              <a:buChar char="•"/>
            </a:pPr>
            <a:r>
              <a:rPr lang="en-US" dirty="0"/>
              <a:t>Option to create accounts</a:t>
            </a:r>
          </a:p>
        </p:txBody>
      </p:sp>
    </p:spTree>
    <p:extLst>
      <p:ext uri="{BB962C8B-B14F-4D97-AF65-F5344CB8AC3E}">
        <p14:creationId xmlns:p14="http://schemas.microsoft.com/office/powerpoint/2010/main" val="23269031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800" i="1" dirty="0">
                <a:solidFill>
                  <a:srgbClr val="FFFFFF"/>
                </a:solidFill>
              </a:rPr>
              <a:t>The inherent vice of capitalism is the unequal sharing of blessings; the inherent virtue of socialism is the equal sharing of miseries.</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Winston Churchill</a:t>
            </a:r>
          </a:p>
        </p:txBody>
      </p:sp>
    </p:spTree>
    <p:extLst>
      <p:ext uri="{BB962C8B-B14F-4D97-AF65-F5344CB8AC3E}">
        <p14:creationId xmlns:p14="http://schemas.microsoft.com/office/powerpoint/2010/main" val="42302897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D977-0926-4160-B604-62C2CE698244}"/>
              </a:ext>
            </a:extLst>
          </p:cNvPr>
          <p:cNvSpPr>
            <a:spLocks noGrp="1"/>
          </p:cNvSpPr>
          <p:nvPr>
            <p:ph type="title"/>
          </p:nvPr>
        </p:nvSpPr>
        <p:spPr>
          <a:xfrm>
            <a:off x="977294" y="496097"/>
            <a:ext cx="3517567" cy="2093975"/>
          </a:xfrm>
        </p:spPr>
        <p:txBody>
          <a:bodyPr/>
          <a:lstStyle/>
          <a:p>
            <a:pPr algn="r"/>
            <a:r>
              <a:rPr lang="en-US" dirty="0"/>
              <a:t>The team</a:t>
            </a:r>
          </a:p>
        </p:txBody>
      </p:sp>
      <p:sp>
        <p:nvSpPr>
          <p:cNvPr id="4" name="Text Placeholder 3">
            <a:extLst>
              <a:ext uri="{FF2B5EF4-FFF2-40B4-BE49-F238E27FC236}">
                <a16:creationId xmlns:a16="http://schemas.microsoft.com/office/drawing/2014/main" id="{8688B69E-AA9B-42E6-8062-2113495B280D}"/>
              </a:ext>
            </a:extLst>
          </p:cNvPr>
          <p:cNvSpPr>
            <a:spLocks noGrp="1"/>
          </p:cNvSpPr>
          <p:nvPr>
            <p:ph type="body" sz="half" idx="2"/>
          </p:nvPr>
        </p:nvSpPr>
        <p:spPr>
          <a:xfrm>
            <a:off x="977294" y="3007112"/>
            <a:ext cx="3517567" cy="3064505"/>
          </a:xfrm>
        </p:spPr>
        <p:txBody>
          <a:bodyPr/>
          <a:lstStyle/>
          <a:p>
            <a:pPr algn="r"/>
            <a:r>
              <a:rPr lang="en-US" dirty="0"/>
              <a:t>Radu Galan, ICA, 256</a:t>
            </a:r>
          </a:p>
          <a:p>
            <a:pPr marL="285750" indent="-285750" algn="r">
              <a:buFontTx/>
              <a:buChar char="-"/>
            </a:pPr>
            <a:endParaRPr lang="en-US" dirty="0"/>
          </a:p>
          <a:p>
            <a:pPr algn="r"/>
            <a:r>
              <a:rPr lang="en-US" dirty="0"/>
              <a:t>Ligia </a:t>
            </a:r>
            <a:r>
              <a:rPr lang="en-US" dirty="0" err="1"/>
              <a:t>Novacean</a:t>
            </a:r>
            <a:r>
              <a:rPr lang="en-US" dirty="0"/>
              <a:t>, ICA, 256</a:t>
            </a:r>
          </a:p>
          <a:p>
            <a:pPr marL="285750" indent="-285750" algn="r">
              <a:buFontTx/>
              <a:buChar char="-"/>
            </a:pPr>
            <a:endParaRPr lang="en-US" dirty="0"/>
          </a:p>
          <a:p>
            <a:pPr algn="r"/>
            <a:r>
              <a:rPr lang="en-US" dirty="0"/>
              <a:t>Daniela </a:t>
            </a:r>
            <a:r>
              <a:rPr lang="en-US" dirty="0" err="1"/>
              <a:t>Stircu</a:t>
            </a:r>
            <a:r>
              <a:rPr lang="en-US" dirty="0"/>
              <a:t>, SE, 248</a:t>
            </a:r>
          </a:p>
          <a:p>
            <a:pPr marL="285750" indent="-285750" algn="r">
              <a:buFontTx/>
              <a:buChar char="-"/>
            </a:pPr>
            <a:endParaRPr lang="en-US" dirty="0"/>
          </a:p>
          <a:p>
            <a:pPr marL="285750" indent="-285750" algn="r">
              <a:buFontTx/>
              <a:buChar char="-"/>
            </a:pPr>
            <a:endParaRPr lang="en-US" dirty="0"/>
          </a:p>
        </p:txBody>
      </p:sp>
      <p:sp>
        <p:nvSpPr>
          <p:cNvPr id="5" name="Text Placeholder 3">
            <a:extLst>
              <a:ext uri="{FF2B5EF4-FFF2-40B4-BE49-F238E27FC236}">
                <a16:creationId xmlns:a16="http://schemas.microsoft.com/office/drawing/2014/main" id="{D5E7B2A8-1DBF-476B-9F3C-D4AE48017665}"/>
              </a:ext>
            </a:extLst>
          </p:cNvPr>
          <p:cNvSpPr txBox="1">
            <a:spLocks/>
          </p:cNvSpPr>
          <p:nvPr/>
        </p:nvSpPr>
        <p:spPr>
          <a:xfrm>
            <a:off x="4787295" y="3007111"/>
            <a:ext cx="6737048" cy="3064505"/>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1800" kern="1200">
                <a:solidFill>
                  <a:srgbClr val="FFFFFF"/>
                </a:solidFill>
                <a:latin typeface="+mn-lt"/>
                <a:ea typeface="+mn-ea"/>
                <a:cs typeface="+mn-cs"/>
              </a:defRPr>
            </a:lvl1pPr>
            <a:lvl2pPr marL="457200" indent="0" algn="l" defTabSz="914400" rtl="0" eaLnBrk="1" latinLnBrk="0" hangingPunct="1">
              <a:lnSpc>
                <a:spcPct val="100000"/>
              </a:lnSpc>
              <a:spcBef>
                <a:spcPts val="200"/>
              </a:spcBef>
              <a:spcAft>
                <a:spcPts val="400"/>
              </a:spcAft>
              <a:buClrTx/>
              <a:buFont typeface="Calibri" pitchFamily="34" charset="0"/>
              <a:buNone/>
              <a:defRPr sz="1200" kern="1200">
                <a:solidFill>
                  <a:schemeClr val="tx1">
                    <a:lumMod val="75000"/>
                    <a:lumOff val="25000"/>
                  </a:schemeClr>
                </a:solidFill>
                <a:latin typeface="+mn-lt"/>
                <a:ea typeface="+mn-ea"/>
                <a:cs typeface="+mn-cs"/>
              </a:defRPr>
            </a:lvl2pPr>
            <a:lvl3pPr marL="914400" indent="0" algn="l" defTabSz="914400" rtl="0" eaLnBrk="1" latinLnBrk="0" hangingPunct="1">
              <a:lnSpc>
                <a:spcPct val="100000"/>
              </a:lnSpc>
              <a:spcBef>
                <a:spcPts val="200"/>
              </a:spcBef>
              <a:spcAft>
                <a:spcPts val="400"/>
              </a:spcAft>
              <a:buClrTx/>
              <a:buFont typeface="Calibri" pitchFamily="34" charset="0"/>
              <a:buNone/>
              <a:defRPr sz="1000" kern="1200">
                <a:solidFill>
                  <a:schemeClr val="tx1">
                    <a:lumMod val="75000"/>
                    <a:lumOff val="25000"/>
                  </a:schemeClr>
                </a:solidFill>
                <a:latin typeface="+mn-lt"/>
                <a:ea typeface="+mn-ea"/>
                <a:cs typeface="+mn-cs"/>
              </a:defRPr>
            </a:lvl3pPr>
            <a:lvl4pPr marL="1371600" indent="0" algn="l" defTabSz="914400" rtl="0" eaLnBrk="1" latinLnBrk="0" hangingPunct="1">
              <a:lnSpc>
                <a:spcPct val="100000"/>
              </a:lnSpc>
              <a:spcBef>
                <a:spcPts val="200"/>
              </a:spcBef>
              <a:spcAft>
                <a:spcPts val="400"/>
              </a:spcAft>
              <a:buClrTx/>
              <a:buFont typeface="Calibri" pitchFamily="34" charset="0"/>
              <a:buNone/>
              <a:defRPr sz="900" kern="1200">
                <a:solidFill>
                  <a:schemeClr val="tx1">
                    <a:lumMod val="75000"/>
                    <a:lumOff val="25000"/>
                  </a:schemeClr>
                </a:solidFill>
                <a:latin typeface="+mn-lt"/>
                <a:ea typeface="+mn-ea"/>
                <a:cs typeface="+mn-cs"/>
              </a:defRPr>
            </a:lvl4pPr>
            <a:lvl5pPr marL="1828800" indent="0" algn="l" defTabSz="914400" rtl="0" eaLnBrk="1" latinLnBrk="0" hangingPunct="1">
              <a:lnSpc>
                <a:spcPct val="100000"/>
              </a:lnSpc>
              <a:spcBef>
                <a:spcPts val="200"/>
              </a:spcBef>
              <a:spcAft>
                <a:spcPts val="400"/>
              </a:spcAft>
              <a:buClrTx/>
              <a:buFont typeface="Calibri" pitchFamily="34" charset="0"/>
              <a:buNone/>
              <a:defRPr sz="900"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9pPr>
          </a:lstStyle>
          <a:p>
            <a:r>
              <a:rPr lang="en-US" dirty="0">
                <a:solidFill>
                  <a:schemeClr val="tx1"/>
                </a:solidFill>
              </a:rPr>
              <a:t>- research, server-side, data gathering, pattern matching</a:t>
            </a:r>
          </a:p>
          <a:p>
            <a:pPr marL="285750" indent="-285750">
              <a:buFontTx/>
              <a:buChar char="-"/>
            </a:pPr>
            <a:endParaRPr lang="en-US" dirty="0">
              <a:solidFill>
                <a:schemeClr val="tx1"/>
              </a:solidFill>
            </a:endParaRPr>
          </a:p>
          <a:p>
            <a:r>
              <a:rPr lang="en-US" dirty="0">
                <a:solidFill>
                  <a:schemeClr val="tx1"/>
                </a:solidFill>
              </a:rPr>
              <a:t>- data processing, GRU algorithm, research and SOA</a:t>
            </a:r>
          </a:p>
          <a:p>
            <a:pPr marL="285750" indent="-285750">
              <a:buFontTx/>
              <a:buChar char="-"/>
            </a:pPr>
            <a:endParaRPr lang="en-US" dirty="0">
              <a:solidFill>
                <a:schemeClr val="tx1"/>
              </a:solidFill>
            </a:endParaRPr>
          </a:p>
          <a:p>
            <a:r>
              <a:rPr lang="en-US" dirty="0">
                <a:solidFill>
                  <a:schemeClr val="tx1"/>
                </a:solidFill>
              </a:rPr>
              <a:t>- research, server communication, client-side</a:t>
            </a:r>
          </a:p>
          <a:p>
            <a:pPr marL="285750" indent="-285750">
              <a:buFontTx/>
              <a:buChar char="-"/>
            </a:pPr>
            <a:endParaRPr lang="en-US" dirty="0">
              <a:solidFill>
                <a:schemeClr val="tx1"/>
              </a:solidFill>
            </a:endParaRPr>
          </a:p>
          <a:p>
            <a:pPr marL="285750" indent="-285750">
              <a:buFontTx/>
              <a:buChar char="-"/>
            </a:pPr>
            <a:endParaRPr lang="en-US" dirty="0">
              <a:solidFill>
                <a:schemeClr val="tx1"/>
              </a:solidFill>
            </a:endParaRPr>
          </a:p>
        </p:txBody>
      </p:sp>
    </p:spTree>
    <p:extLst>
      <p:ext uri="{BB962C8B-B14F-4D97-AF65-F5344CB8AC3E}">
        <p14:creationId xmlns:p14="http://schemas.microsoft.com/office/powerpoint/2010/main" val="32307852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What is Bearish and Bullish in Forex - ForexBoat Trading Academy">
            <a:extLst>
              <a:ext uri="{FF2B5EF4-FFF2-40B4-BE49-F238E27FC236}">
                <a16:creationId xmlns:a16="http://schemas.microsoft.com/office/drawing/2014/main" id="{75D63301-48E2-4998-9227-72E7DF0B28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915" y="1"/>
            <a:ext cx="13284912" cy="65278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127C12A-5779-4366-8F84-316DD7572020}"/>
              </a:ext>
            </a:extLst>
          </p:cNvPr>
          <p:cNvSpPr>
            <a:spLocks noGrp="1"/>
          </p:cNvSpPr>
          <p:nvPr>
            <p:ph type="ctrTitle"/>
          </p:nvPr>
        </p:nvSpPr>
        <p:spPr>
          <a:xfrm>
            <a:off x="6221541" y="5007429"/>
            <a:ext cx="6479177" cy="1389448"/>
          </a:xfrm>
        </p:spPr>
        <p:txBody>
          <a:bodyPr/>
          <a:lstStyle/>
          <a:p>
            <a:r>
              <a:rPr lang="en-US" dirty="0"/>
              <a:t>Thank you!</a:t>
            </a:r>
          </a:p>
        </p:txBody>
      </p:sp>
    </p:spTree>
    <p:extLst>
      <p:ext uri="{BB962C8B-B14F-4D97-AF65-F5344CB8AC3E}">
        <p14:creationId xmlns:p14="http://schemas.microsoft.com/office/powerpoint/2010/main" val="2690006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DCFB6-A43B-4E14-AF40-86CD0DDEFCB5}"/>
              </a:ext>
            </a:extLst>
          </p:cNvPr>
          <p:cNvSpPr>
            <a:spLocks noGrp="1"/>
          </p:cNvSpPr>
          <p:nvPr>
            <p:ph type="title"/>
          </p:nvPr>
        </p:nvSpPr>
        <p:spPr/>
        <p:txBody>
          <a:bodyPr/>
          <a:lstStyle/>
          <a:p>
            <a:r>
              <a:rPr lang="en-US" dirty="0"/>
              <a:t>The problem</a:t>
            </a:r>
          </a:p>
        </p:txBody>
      </p:sp>
      <p:sp>
        <p:nvSpPr>
          <p:cNvPr id="3" name="Content Placeholder 2">
            <a:extLst>
              <a:ext uri="{FF2B5EF4-FFF2-40B4-BE49-F238E27FC236}">
                <a16:creationId xmlns:a16="http://schemas.microsoft.com/office/drawing/2014/main" id="{2791CF71-42D8-4B1A-A70B-606D005D190F}"/>
              </a:ext>
            </a:extLst>
          </p:cNvPr>
          <p:cNvSpPr>
            <a:spLocks noGrp="1"/>
          </p:cNvSpPr>
          <p:nvPr>
            <p:ph idx="1"/>
          </p:nvPr>
        </p:nvSpPr>
        <p:spPr>
          <a:xfrm>
            <a:off x="1097280" y="2108201"/>
            <a:ext cx="4246245" cy="3760891"/>
          </a:xfrm>
        </p:spPr>
        <p:txBody>
          <a:bodyPr/>
          <a:lstStyle/>
          <a:p>
            <a:r>
              <a:rPr lang="en-US" dirty="0"/>
              <a:t>Investing is become more </a:t>
            </a:r>
            <a:r>
              <a:rPr lang="en-US" b="1" dirty="0"/>
              <a:t>accessible</a:t>
            </a:r>
            <a:r>
              <a:rPr lang="en-US" dirty="0"/>
              <a:t> for any non-specialized individual but it is not getting less </a:t>
            </a:r>
            <a:r>
              <a:rPr lang="en-US" b="1" dirty="0"/>
              <a:t>difficult</a:t>
            </a:r>
            <a:r>
              <a:rPr lang="en-US" dirty="0"/>
              <a:t>.</a:t>
            </a:r>
          </a:p>
        </p:txBody>
      </p:sp>
      <p:pic>
        <p:nvPicPr>
          <p:cNvPr id="2050" name="Picture 2" descr="There is such a thing as too much money - Pete the Planner®">
            <a:extLst>
              <a:ext uri="{FF2B5EF4-FFF2-40B4-BE49-F238E27FC236}">
                <a16:creationId xmlns:a16="http://schemas.microsoft.com/office/drawing/2014/main" id="{A7D8AB6A-B1E7-41C0-83C7-48136E18B3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6480" y="2202708"/>
            <a:ext cx="3962400" cy="26283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2579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50"/>
                                        </p:tgtEl>
                                        <p:attrNameLst>
                                          <p:attrName>style.visibility</p:attrName>
                                        </p:attrNameLst>
                                      </p:cBhvr>
                                      <p:to>
                                        <p:strVal val="visible"/>
                                      </p:to>
                                    </p:set>
                                    <p:animEffect transition="in" filter="fade">
                                      <p:cBhvr>
                                        <p:cTn id="11"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DCFB6-A43B-4E14-AF40-86CD0DDEFCB5}"/>
              </a:ext>
            </a:extLst>
          </p:cNvPr>
          <p:cNvSpPr>
            <a:spLocks noGrp="1"/>
          </p:cNvSpPr>
          <p:nvPr>
            <p:ph type="title"/>
          </p:nvPr>
        </p:nvSpPr>
        <p:spPr/>
        <p:txBody>
          <a:bodyPr/>
          <a:lstStyle/>
          <a:p>
            <a:r>
              <a:rPr lang="en-US" dirty="0"/>
              <a:t>The solution</a:t>
            </a:r>
          </a:p>
        </p:txBody>
      </p:sp>
      <p:sp>
        <p:nvSpPr>
          <p:cNvPr id="3" name="Content Placeholder 2">
            <a:extLst>
              <a:ext uri="{FF2B5EF4-FFF2-40B4-BE49-F238E27FC236}">
                <a16:creationId xmlns:a16="http://schemas.microsoft.com/office/drawing/2014/main" id="{2791CF71-42D8-4B1A-A70B-606D005D190F}"/>
              </a:ext>
            </a:extLst>
          </p:cNvPr>
          <p:cNvSpPr>
            <a:spLocks noGrp="1"/>
          </p:cNvSpPr>
          <p:nvPr>
            <p:ph idx="1"/>
          </p:nvPr>
        </p:nvSpPr>
        <p:spPr>
          <a:xfrm>
            <a:off x="1097280" y="2108201"/>
            <a:ext cx="4246245" cy="3760891"/>
          </a:xfrm>
        </p:spPr>
        <p:txBody>
          <a:bodyPr/>
          <a:lstStyle/>
          <a:p>
            <a:r>
              <a:rPr lang="en-US" dirty="0"/>
              <a:t>An assistant that can provide accurate economical predictions.</a:t>
            </a:r>
          </a:p>
        </p:txBody>
      </p:sp>
      <p:pic>
        <p:nvPicPr>
          <p:cNvPr id="3074" name="Picture 2" descr="How to raise financially responsible kids |">
            <a:extLst>
              <a:ext uri="{FF2B5EF4-FFF2-40B4-BE49-F238E27FC236}">
                <a16:creationId xmlns:a16="http://schemas.microsoft.com/office/drawing/2014/main" id="{ED56F3D0-868D-49CE-8470-9865580D74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45264" y="2257425"/>
            <a:ext cx="4125780" cy="2476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337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3074"/>
                                        </p:tgtEl>
                                        <p:attrNameLst>
                                          <p:attrName>style.visibility</p:attrName>
                                        </p:attrNameLst>
                                      </p:cBhvr>
                                      <p:to>
                                        <p:strVal val="visible"/>
                                      </p:to>
                                    </p:set>
                                    <p:animEffect transition="in" filter="wipe(down)">
                                      <p:cBhvr>
                                        <p:cTn id="11"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D977-0926-4160-B604-62C2CE698244}"/>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8688B69E-AA9B-42E6-8062-2113495B280D}"/>
              </a:ext>
            </a:extLst>
          </p:cNvPr>
          <p:cNvSpPr>
            <a:spLocks noGrp="1"/>
          </p:cNvSpPr>
          <p:nvPr>
            <p:ph type="body" sz="half" idx="2"/>
          </p:nvPr>
        </p:nvSpPr>
        <p:spPr/>
        <p:txBody>
          <a:bodyPr/>
          <a:lstStyle/>
          <a:p>
            <a:pPr marL="285750" indent="-285750">
              <a:buFontTx/>
              <a:buChar char="-"/>
            </a:pPr>
            <a:r>
              <a:rPr lang="en-US" dirty="0"/>
              <a:t>The stock market</a:t>
            </a:r>
          </a:p>
          <a:p>
            <a:pPr marL="285750" indent="-285750">
              <a:buFontTx/>
              <a:buChar char="-"/>
            </a:pPr>
            <a:r>
              <a:rPr lang="en-US" dirty="0"/>
              <a:t>Trading vs Investing</a:t>
            </a:r>
          </a:p>
          <a:p>
            <a:pPr marL="285750" indent="-285750">
              <a:buFontTx/>
              <a:buChar char="-"/>
            </a:pPr>
            <a:r>
              <a:rPr lang="en-US" dirty="0"/>
              <a:t>Technical Analysis</a:t>
            </a:r>
          </a:p>
          <a:p>
            <a:pPr marL="285750" indent="-285750">
              <a:buFontTx/>
              <a:buChar char="-"/>
            </a:pPr>
            <a:endParaRPr lang="en-US" dirty="0"/>
          </a:p>
          <a:p>
            <a:pPr marL="285750" indent="-285750">
              <a:buFontTx/>
              <a:buChar char="-"/>
            </a:pPr>
            <a:endParaRPr lang="en-US" dirty="0"/>
          </a:p>
        </p:txBody>
      </p:sp>
      <p:pic>
        <p:nvPicPr>
          <p:cNvPr id="5" name="Futurama_Stock_Market">
            <a:hlinkClick r:id="" action="ppaction://media"/>
            <a:extLst>
              <a:ext uri="{FF2B5EF4-FFF2-40B4-BE49-F238E27FC236}">
                <a16:creationId xmlns:a16="http://schemas.microsoft.com/office/drawing/2014/main" id="{D486952E-D096-40DD-8BEE-96535AD3383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280912" y="2256856"/>
            <a:ext cx="4462528" cy="3277169"/>
          </a:xfrm>
          <a:prstGeom prst="rect">
            <a:avLst/>
          </a:prstGeom>
        </p:spPr>
      </p:pic>
      <p:pic>
        <p:nvPicPr>
          <p:cNvPr id="4100" name="Picture 4" descr="Explain Like I&amp;#39;m 5: Trading vs Investing - The Sentiment">
            <a:extLst>
              <a:ext uri="{FF2B5EF4-FFF2-40B4-BE49-F238E27FC236}">
                <a16:creationId xmlns:a16="http://schemas.microsoft.com/office/drawing/2014/main" id="{969AFF9A-ED14-47CD-AD62-08660CEB0C2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99470" y="1991871"/>
            <a:ext cx="5625411" cy="3542154"/>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The Only Technical Analysis Video You Will Ever Need... (Full Course:  Beginner To Advanced) - YouTube">
            <a:extLst>
              <a:ext uri="{FF2B5EF4-FFF2-40B4-BE49-F238E27FC236}">
                <a16:creationId xmlns:a16="http://schemas.microsoft.com/office/drawing/2014/main" id="{2986BFAB-85DE-4AAE-8DCA-2427C0698E7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81601" y="1991871"/>
            <a:ext cx="6359224" cy="3577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6941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09" fill="hold"/>
                                        <p:tgtEl>
                                          <p:spTgt spid="5"/>
                                        </p:tgtEl>
                                      </p:cBhvr>
                                    </p:cmd>
                                  </p:childTnLst>
                                </p:cTn>
                              </p:par>
                              <p:par>
                                <p:cTn id="7" presetID="22" presetClass="entr" presetSubtype="4" fill="hold"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animEffect transition="in" filter="wipe(down)">
                                      <p:cBhvr>
                                        <p:cTn id="9" dur="500"/>
                                        <p:tgtEl>
                                          <p:spTgt spid="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4100"/>
                                        </p:tgtEl>
                                        <p:attrNameLst>
                                          <p:attrName>style.visibility</p:attrName>
                                        </p:attrNameLst>
                                      </p:cBhvr>
                                      <p:to>
                                        <p:strVal val="visible"/>
                                      </p:to>
                                    </p:set>
                                    <p:animEffect transition="in" filter="wheel(1)">
                                      <p:cBhvr>
                                        <p:cTn id="14" dur="2000"/>
                                        <p:tgtEl>
                                          <p:spTgt spid="4100"/>
                                        </p:tgtEl>
                                      </p:cBhvr>
                                    </p:animEffect>
                                  </p:childTnLst>
                                </p:cTn>
                              </p:par>
                              <p:par>
                                <p:cTn id="15" presetID="22" presetClass="entr" presetSubtype="4" fill="hold"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wipe(down)">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nodeType="clickEffect">
                                  <p:stCondLst>
                                    <p:cond delay="0"/>
                                  </p:stCondLst>
                                  <p:childTnLst>
                                    <p:set>
                                      <p:cBhvr>
                                        <p:cTn id="21" dur="1" fill="hold">
                                          <p:stCondLst>
                                            <p:cond delay="0"/>
                                          </p:stCondLst>
                                        </p:cTn>
                                        <p:tgtEl>
                                          <p:spTgt spid="4104"/>
                                        </p:tgtEl>
                                        <p:attrNameLst>
                                          <p:attrName>style.visibility</p:attrName>
                                        </p:attrNameLst>
                                      </p:cBhvr>
                                      <p:to>
                                        <p:strVal val="visible"/>
                                      </p:to>
                                    </p:set>
                                    <p:animEffect transition="in" filter="wheel(1)">
                                      <p:cBhvr>
                                        <p:cTn id="22" dur="2000"/>
                                        <p:tgtEl>
                                          <p:spTgt spid="4104"/>
                                        </p:tgtEl>
                                      </p:cBhvr>
                                    </p:animEffect>
                                  </p:childTnLst>
                                </p:cTn>
                              </p:par>
                              <p:par>
                                <p:cTn id="23" presetID="22" presetClass="entr" presetSubtype="4" fill="hold" nodeType="with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animEffect transition="in" filter="wipe(down)">
                                      <p:cBhvr>
                                        <p:cTn id="25" dur="500"/>
                                        <p:tgtEl>
                                          <p:spTgt spid="4">
                                            <p:txEl>
                                              <p:pRg st="2" end="2"/>
                                            </p:txEl>
                                          </p:spTgt>
                                        </p:tgtEl>
                                      </p:cBhvr>
                                    </p:animEffect>
                                  </p:childTnLst>
                                </p:cTn>
                              </p:par>
                              <p:par>
                                <p:cTn id="26" presetID="2" presetClass="mediacall" presetSubtype="0" fill="hold" nodeType="withEffect">
                                  <p:stCondLst>
                                    <p:cond delay="0"/>
                                  </p:stCondLst>
                                  <p:childTnLst>
                                    <p:cmd type="call" cmd="togglePause">
                                      <p:cBhvr>
                                        <p:cTn id="27"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20000">
                <p:cTn id="28" fill="hold" display="0">
                  <p:stCondLst>
                    <p:cond delay="indefinite"/>
                  </p:stCondLst>
                </p:cTn>
                <p:tgtEl>
                  <p:spTgt spid="5"/>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84E1-F6D0-4605-9469-7A85D9970AF9}"/>
              </a:ext>
            </a:extLst>
          </p:cNvPr>
          <p:cNvSpPr>
            <a:spLocks noGrp="1"/>
          </p:cNvSpPr>
          <p:nvPr>
            <p:ph type="title"/>
          </p:nvPr>
        </p:nvSpPr>
        <p:spPr/>
        <p:txBody>
          <a:bodyPr/>
          <a:lstStyle/>
          <a:p>
            <a:r>
              <a:rPr lang="en-US" dirty="0"/>
              <a:t>App flow</a:t>
            </a:r>
          </a:p>
        </p:txBody>
      </p:sp>
      <p:pic>
        <p:nvPicPr>
          <p:cNvPr id="1030" name="Picture 6">
            <a:extLst>
              <a:ext uri="{FF2B5EF4-FFF2-40B4-BE49-F238E27FC236}">
                <a16:creationId xmlns:a16="http://schemas.microsoft.com/office/drawing/2014/main" id="{782AA40C-68D8-406B-8237-66506FFCD7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8900" y="1919288"/>
            <a:ext cx="6686550" cy="42762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0014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30"/>
                                        </p:tgtEl>
                                        <p:attrNameLst>
                                          <p:attrName>style.visibility</p:attrName>
                                        </p:attrNameLst>
                                      </p:cBhvr>
                                      <p:to>
                                        <p:strVal val="visible"/>
                                      </p:to>
                                    </p:set>
                                    <p:animEffect transition="in" filter="fade">
                                      <p:cBhvr>
                                        <p:cTn id="7"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84E1-F6D0-4605-9469-7A85D9970AF9}"/>
              </a:ext>
            </a:extLst>
          </p:cNvPr>
          <p:cNvSpPr>
            <a:spLocks noGrp="1"/>
          </p:cNvSpPr>
          <p:nvPr>
            <p:ph type="title"/>
          </p:nvPr>
        </p:nvSpPr>
        <p:spPr/>
        <p:txBody>
          <a:bodyPr/>
          <a:lstStyle/>
          <a:p>
            <a:r>
              <a:rPr lang="en-US" dirty="0"/>
              <a:t>Demo</a:t>
            </a:r>
          </a:p>
        </p:txBody>
      </p:sp>
      <p:pic>
        <p:nvPicPr>
          <p:cNvPr id="3" name="Untitled">
            <a:hlinkClick r:id="" action="ppaction://media"/>
            <a:extLst>
              <a:ext uri="{FF2B5EF4-FFF2-40B4-BE49-F238E27FC236}">
                <a16:creationId xmlns:a16="http://schemas.microsoft.com/office/drawing/2014/main" id="{1F866F2F-78E5-4E48-BB07-AEFA40BE5FB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9682"/>
          <a:stretch/>
        </p:blipFill>
        <p:spPr>
          <a:xfrm>
            <a:off x="1891846" y="2162629"/>
            <a:ext cx="8108497" cy="3966834"/>
          </a:xfrm>
          <a:prstGeom prst="rect">
            <a:avLst/>
          </a:prstGeom>
        </p:spPr>
      </p:pic>
    </p:spTree>
    <p:extLst>
      <p:ext uri="{BB962C8B-B14F-4D97-AF65-F5344CB8AC3E}">
        <p14:creationId xmlns:p14="http://schemas.microsoft.com/office/powerpoint/2010/main" val="76792928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fullScrn="1">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D977-0926-4160-B604-62C2CE698244}"/>
              </a:ext>
            </a:extLst>
          </p:cNvPr>
          <p:cNvSpPr>
            <a:spLocks noGrp="1"/>
          </p:cNvSpPr>
          <p:nvPr>
            <p:ph type="title"/>
          </p:nvPr>
        </p:nvSpPr>
        <p:spPr/>
        <p:txBody>
          <a:bodyPr/>
          <a:lstStyle/>
          <a:p>
            <a:r>
              <a:rPr lang="en-US" dirty="0"/>
              <a:t>Components</a:t>
            </a:r>
          </a:p>
        </p:txBody>
      </p:sp>
      <p:sp>
        <p:nvSpPr>
          <p:cNvPr id="4" name="Text Placeholder 3">
            <a:extLst>
              <a:ext uri="{FF2B5EF4-FFF2-40B4-BE49-F238E27FC236}">
                <a16:creationId xmlns:a16="http://schemas.microsoft.com/office/drawing/2014/main" id="{8688B69E-AA9B-42E6-8062-2113495B280D}"/>
              </a:ext>
            </a:extLst>
          </p:cNvPr>
          <p:cNvSpPr>
            <a:spLocks noGrp="1"/>
          </p:cNvSpPr>
          <p:nvPr>
            <p:ph type="body" sz="half" idx="2"/>
          </p:nvPr>
        </p:nvSpPr>
        <p:spPr/>
        <p:txBody>
          <a:bodyPr/>
          <a:lstStyle/>
          <a:p>
            <a:pPr marL="285750" indent="-285750">
              <a:buFontTx/>
              <a:buChar char="-"/>
            </a:pPr>
            <a:r>
              <a:rPr lang="en-US" dirty="0"/>
              <a:t>Client side (Website)</a:t>
            </a:r>
          </a:p>
          <a:p>
            <a:pPr marL="285750" indent="-285750">
              <a:buFontTx/>
              <a:buChar char="-"/>
            </a:pPr>
            <a:r>
              <a:rPr lang="en-US" dirty="0"/>
              <a:t>Server side</a:t>
            </a:r>
          </a:p>
          <a:p>
            <a:pPr marL="285750" indent="-285750">
              <a:buFontTx/>
              <a:buChar char="-"/>
            </a:pPr>
            <a:endParaRPr lang="en-US" dirty="0"/>
          </a:p>
          <a:p>
            <a:pPr marL="285750" indent="-285750">
              <a:buFontTx/>
              <a:buChar char="-"/>
            </a:pPr>
            <a:endParaRPr lang="en-US" dirty="0"/>
          </a:p>
        </p:txBody>
      </p:sp>
      <p:pic>
        <p:nvPicPr>
          <p:cNvPr id="8" name="Picture 7">
            <a:extLst>
              <a:ext uri="{FF2B5EF4-FFF2-40B4-BE49-F238E27FC236}">
                <a16:creationId xmlns:a16="http://schemas.microsoft.com/office/drawing/2014/main" id="{409A3D28-7798-4A6A-901B-798E477865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7143" y="1062628"/>
            <a:ext cx="7474857" cy="4732743"/>
          </a:xfrm>
          <a:prstGeom prst="rect">
            <a:avLst/>
          </a:prstGeom>
        </p:spPr>
      </p:pic>
    </p:spTree>
    <p:extLst>
      <p:ext uri="{BB962C8B-B14F-4D97-AF65-F5344CB8AC3E}">
        <p14:creationId xmlns:p14="http://schemas.microsoft.com/office/powerpoint/2010/main" val="1995430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484E1-F6D0-4605-9469-7A85D9970AF9}"/>
              </a:ext>
            </a:extLst>
          </p:cNvPr>
          <p:cNvSpPr>
            <a:spLocks noGrp="1"/>
          </p:cNvSpPr>
          <p:nvPr>
            <p:ph type="title"/>
          </p:nvPr>
        </p:nvSpPr>
        <p:spPr/>
        <p:txBody>
          <a:bodyPr/>
          <a:lstStyle/>
          <a:p>
            <a:r>
              <a:rPr lang="en-US" dirty="0"/>
              <a:t>The website</a:t>
            </a:r>
          </a:p>
        </p:txBody>
      </p:sp>
      <p:sp>
        <p:nvSpPr>
          <p:cNvPr id="3" name="AutoShape 2">
            <a:extLst>
              <a:ext uri="{FF2B5EF4-FFF2-40B4-BE49-F238E27FC236}">
                <a16:creationId xmlns:a16="http://schemas.microsoft.com/office/drawing/2014/main" id="{DD3C87A9-6C38-4A9B-9E6E-F0CC0D9F6D4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AB3C595D-4EF1-4D18-995E-62109F3F5D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113" y="1930399"/>
            <a:ext cx="8645027" cy="4344126"/>
          </a:xfrm>
          <a:prstGeom prst="rect">
            <a:avLst/>
          </a:prstGeom>
        </p:spPr>
      </p:pic>
      <p:pic>
        <p:nvPicPr>
          <p:cNvPr id="7" name="Picture 6">
            <a:extLst>
              <a:ext uri="{FF2B5EF4-FFF2-40B4-BE49-F238E27FC236}">
                <a16:creationId xmlns:a16="http://schemas.microsoft.com/office/drawing/2014/main" id="{26A935DF-6277-47EB-AB33-FC0E70236F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2494" y="2105016"/>
            <a:ext cx="1923186" cy="4169509"/>
          </a:xfrm>
          <a:prstGeom prst="rect">
            <a:avLst/>
          </a:prstGeom>
        </p:spPr>
      </p:pic>
    </p:spTree>
    <p:extLst>
      <p:ext uri="{BB962C8B-B14F-4D97-AF65-F5344CB8AC3E}">
        <p14:creationId xmlns:p14="http://schemas.microsoft.com/office/powerpoint/2010/main" val="184103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{4F9441C5-37B3-43DA-838E-9A21FFBA1E26}tf56160789_win32</Template>
  <TotalTime>521</TotalTime>
  <Words>2237</Words>
  <Application>Microsoft Office PowerPoint</Application>
  <PresentationFormat>Widescreen</PresentationFormat>
  <Paragraphs>255</Paragraphs>
  <Slides>29</Slides>
  <Notes>29</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Bookman Old Style</vt:lpstr>
      <vt:lpstr>Calibri</vt:lpstr>
      <vt:lpstr>Franklin Gothic Book</vt:lpstr>
      <vt:lpstr>Lato</vt:lpstr>
      <vt:lpstr>1_RetrospectVTI</vt:lpstr>
      <vt:lpstr>Stock market prediction</vt:lpstr>
      <vt:lpstr>The Stock market is the story of CYCLES and of the HUMAN BEHAVIOR that is responsible for overreactions in both directions.</vt:lpstr>
      <vt:lpstr>The problem</vt:lpstr>
      <vt:lpstr>The solution</vt:lpstr>
      <vt:lpstr>Introduction</vt:lpstr>
      <vt:lpstr>App flow</vt:lpstr>
      <vt:lpstr>Demo</vt:lpstr>
      <vt:lpstr>Components</vt:lpstr>
      <vt:lpstr>The website</vt:lpstr>
      <vt:lpstr>The server</vt:lpstr>
      <vt:lpstr>The algorithms</vt:lpstr>
      <vt:lpstr>The algorithms: GRU </vt:lpstr>
      <vt:lpstr>The algorithms: GRU </vt:lpstr>
      <vt:lpstr>The algorithms: GRU </vt:lpstr>
      <vt:lpstr>The algorithms: Pattern Matching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algorithms: Pattern Matching </vt:lpstr>
      <vt:lpstr>User feedback</vt:lpstr>
      <vt:lpstr>The inherent vice of capitalism is the unequal sharing of blessings; the inherent virtue of socialism is the equal sharing of miseries.</vt:lpstr>
      <vt:lpstr>The 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 Lorem Ipsum</dc:title>
  <dc:creator>Radu Galan</dc:creator>
  <cp:lastModifiedBy>Radu Galan</cp:lastModifiedBy>
  <cp:revision>6</cp:revision>
  <dcterms:created xsi:type="dcterms:W3CDTF">2022-01-16T20:25:43Z</dcterms:created>
  <dcterms:modified xsi:type="dcterms:W3CDTF">2022-01-17T08:58:35Z</dcterms:modified>
</cp:coreProperties>
</file>

<file path=docProps/thumbnail.jpeg>
</file>